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3"/>
  </p:notesMasterIdLst>
  <p:sldIdLst>
    <p:sldId id="256" r:id="rId2"/>
    <p:sldId id="279" r:id="rId3"/>
    <p:sldId id="280" r:id="rId4"/>
    <p:sldId id="281"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9" r:id="rId21"/>
    <p:sldId id="30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61938" autoAdjust="0"/>
  </p:normalViewPr>
  <p:slideViewPr>
    <p:cSldViewPr snapToGrid="0">
      <p:cViewPr varScale="1">
        <p:scale>
          <a:sx n="53" d="100"/>
          <a:sy n="53" d="100"/>
        </p:scale>
        <p:origin x="17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9B946-985B-4DB2-B278-D640E84734C7}" type="datetimeFigureOut">
              <a:rPr lang="en-US" smtClean="0"/>
              <a:t>10/18/2023</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047F47-34D3-4BFC-95A2-945554F0F89C}" type="slidenum">
              <a:rPr lang="en-US" smtClean="0"/>
              <a:t>‹#›</a:t>
            </a:fld>
            <a:endParaRPr lang="en-US"/>
          </a:p>
        </p:txBody>
      </p:sp>
    </p:spTree>
    <p:extLst>
      <p:ext uri="{BB962C8B-B14F-4D97-AF65-F5344CB8AC3E}">
        <p14:creationId xmlns:p14="http://schemas.microsoft.com/office/powerpoint/2010/main" val="2381634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1</a:t>
            </a:fld>
            <a:endParaRPr lang="en-US"/>
          </a:p>
        </p:txBody>
      </p:sp>
    </p:spTree>
    <p:extLst>
      <p:ext uri="{BB962C8B-B14F-4D97-AF65-F5344CB8AC3E}">
        <p14:creationId xmlns:p14="http://schemas.microsoft.com/office/powerpoint/2010/main" val="2820985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10</a:t>
            </a:fld>
            <a:endParaRPr lang="en-US"/>
          </a:p>
        </p:txBody>
      </p:sp>
    </p:spTree>
    <p:extLst>
      <p:ext uri="{BB962C8B-B14F-4D97-AF65-F5344CB8AC3E}">
        <p14:creationId xmlns:p14="http://schemas.microsoft.com/office/powerpoint/2010/main" val="2163890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11</a:t>
            </a:fld>
            <a:endParaRPr lang="en-US"/>
          </a:p>
        </p:txBody>
      </p:sp>
    </p:spTree>
    <p:extLst>
      <p:ext uri="{BB962C8B-B14F-4D97-AF65-F5344CB8AC3E}">
        <p14:creationId xmlns:p14="http://schemas.microsoft.com/office/powerpoint/2010/main" val="162208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12</a:t>
            </a:fld>
            <a:endParaRPr lang="en-US"/>
          </a:p>
        </p:txBody>
      </p:sp>
    </p:spTree>
    <p:extLst>
      <p:ext uri="{BB962C8B-B14F-4D97-AF65-F5344CB8AC3E}">
        <p14:creationId xmlns:p14="http://schemas.microsoft.com/office/powerpoint/2010/main" val="1507049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13</a:t>
            </a:fld>
            <a:endParaRPr lang="en-US"/>
          </a:p>
        </p:txBody>
      </p:sp>
    </p:spTree>
    <p:extLst>
      <p:ext uri="{BB962C8B-B14F-4D97-AF65-F5344CB8AC3E}">
        <p14:creationId xmlns:p14="http://schemas.microsoft.com/office/powerpoint/2010/main" val="1151192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14</a:t>
            </a:fld>
            <a:endParaRPr lang="en-US"/>
          </a:p>
        </p:txBody>
      </p:sp>
    </p:spTree>
    <p:extLst>
      <p:ext uri="{BB962C8B-B14F-4D97-AF65-F5344CB8AC3E}">
        <p14:creationId xmlns:p14="http://schemas.microsoft.com/office/powerpoint/2010/main" val="2180367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15</a:t>
            </a:fld>
            <a:endParaRPr lang="en-US"/>
          </a:p>
        </p:txBody>
      </p:sp>
    </p:spTree>
    <p:extLst>
      <p:ext uri="{BB962C8B-B14F-4D97-AF65-F5344CB8AC3E}">
        <p14:creationId xmlns:p14="http://schemas.microsoft.com/office/powerpoint/2010/main" val="272488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16</a:t>
            </a:fld>
            <a:endParaRPr lang="en-US"/>
          </a:p>
        </p:txBody>
      </p:sp>
    </p:spTree>
    <p:extLst>
      <p:ext uri="{BB962C8B-B14F-4D97-AF65-F5344CB8AC3E}">
        <p14:creationId xmlns:p14="http://schemas.microsoft.com/office/powerpoint/2010/main" val="2565111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17</a:t>
            </a:fld>
            <a:endParaRPr lang="en-US"/>
          </a:p>
        </p:txBody>
      </p:sp>
    </p:spTree>
    <p:extLst>
      <p:ext uri="{BB962C8B-B14F-4D97-AF65-F5344CB8AC3E}">
        <p14:creationId xmlns:p14="http://schemas.microsoft.com/office/powerpoint/2010/main" val="2878390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18</a:t>
            </a:fld>
            <a:endParaRPr lang="en-US"/>
          </a:p>
        </p:txBody>
      </p:sp>
    </p:spTree>
    <p:extLst>
      <p:ext uri="{BB962C8B-B14F-4D97-AF65-F5344CB8AC3E}">
        <p14:creationId xmlns:p14="http://schemas.microsoft.com/office/powerpoint/2010/main" val="3473540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1047F47-34D3-4BFC-95A2-945554F0F89C}" type="slidenum">
              <a:rPr lang="en-US" smtClean="0"/>
              <a:t>19</a:t>
            </a:fld>
            <a:endParaRPr lang="en-US"/>
          </a:p>
        </p:txBody>
      </p:sp>
    </p:spTree>
    <p:extLst>
      <p:ext uri="{BB962C8B-B14F-4D97-AF65-F5344CB8AC3E}">
        <p14:creationId xmlns:p14="http://schemas.microsoft.com/office/powerpoint/2010/main" val="108124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1047F47-34D3-4BFC-95A2-945554F0F89C}" type="slidenum">
              <a:rPr lang="en-US" smtClean="0"/>
              <a:t>2</a:t>
            </a:fld>
            <a:endParaRPr lang="en-US"/>
          </a:p>
        </p:txBody>
      </p:sp>
    </p:spTree>
    <p:extLst>
      <p:ext uri="{BB962C8B-B14F-4D97-AF65-F5344CB8AC3E}">
        <p14:creationId xmlns:p14="http://schemas.microsoft.com/office/powerpoint/2010/main" val="1087141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ct val="107000"/>
              </a:lnSpc>
              <a:spcAft>
                <a:spcPts val="800"/>
              </a:spcAft>
            </a:pPr>
            <a:endParaRPr lang="tr-TR" dirty="0"/>
          </a:p>
        </p:txBody>
      </p:sp>
      <p:sp>
        <p:nvSpPr>
          <p:cNvPr id="4" name="Slayt Numarası Yer Tutucusu 3"/>
          <p:cNvSpPr>
            <a:spLocks noGrp="1"/>
          </p:cNvSpPr>
          <p:nvPr>
            <p:ph type="sldNum" sz="quarter" idx="5"/>
          </p:nvPr>
        </p:nvSpPr>
        <p:spPr/>
        <p:txBody>
          <a:bodyPr/>
          <a:lstStyle/>
          <a:p>
            <a:fld id="{A1047F47-34D3-4BFC-95A2-945554F0F89C}" type="slidenum">
              <a:rPr lang="en-US" smtClean="0"/>
              <a:t>20</a:t>
            </a:fld>
            <a:endParaRPr lang="en-US"/>
          </a:p>
        </p:txBody>
      </p:sp>
    </p:spTree>
    <p:extLst>
      <p:ext uri="{BB962C8B-B14F-4D97-AF65-F5344CB8AC3E}">
        <p14:creationId xmlns:p14="http://schemas.microsoft.com/office/powerpoint/2010/main" val="3795640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21</a:t>
            </a:fld>
            <a:endParaRPr lang="en-US"/>
          </a:p>
        </p:txBody>
      </p:sp>
    </p:spTree>
    <p:extLst>
      <p:ext uri="{BB962C8B-B14F-4D97-AF65-F5344CB8AC3E}">
        <p14:creationId xmlns:p14="http://schemas.microsoft.com/office/powerpoint/2010/main" val="2582274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3</a:t>
            </a:fld>
            <a:endParaRPr lang="en-US"/>
          </a:p>
        </p:txBody>
      </p:sp>
    </p:spTree>
    <p:extLst>
      <p:ext uri="{BB962C8B-B14F-4D97-AF65-F5344CB8AC3E}">
        <p14:creationId xmlns:p14="http://schemas.microsoft.com/office/powerpoint/2010/main" val="120133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1047F47-34D3-4BFC-95A2-945554F0F89C}" type="slidenum">
              <a:rPr lang="en-US" smtClean="0"/>
              <a:t>4</a:t>
            </a:fld>
            <a:endParaRPr lang="en-US"/>
          </a:p>
        </p:txBody>
      </p:sp>
    </p:spTree>
    <p:extLst>
      <p:ext uri="{BB962C8B-B14F-4D97-AF65-F5344CB8AC3E}">
        <p14:creationId xmlns:p14="http://schemas.microsoft.com/office/powerpoint/2010/main" val="73104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5</a:t>
            </a:fld>
            <a:endParaRPr lang="en-US"/>
          </a:p>
        </p:txBody>
      </p:sp>
    </p:spTree>
    <p:extLst>
      <p:ext uri="{BB962C8B-B14F-4D97-AF65-F5344CB8AC3E}">
        <p14:creationId xmlns:p14="http://schemas.microsoft.com/office/powerpoint/2010/main" val="546455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1047F47-34D3-4BFC-95A2-945554F0F89C}" type="slidenum">
              <a:rPr lang="en-US" smtClean="0"/>
              <a:t>6</a:t>
            </a:fld>
            <a:endParaRPr lang="en-US"/>
          </a:p>
        </p:txBody>
      </p:sp>
    </p:spTree>
    <p:extLst>
      <p:ext uri="{BB962C8B-B14F-4D97-AF65-F5344CB8AC3E}">
        <p14:creationId xmlns:p14="http://schemas.microsoft.com/office/powerpoint/2010/main" val="119887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A1047F47-34D3-4BFC-95A2-945554F0F89C}" type="slidenum">
              <a:rPr lang="en-US" smtClean="0"/>
              <a:t>7</a:t>
            </a:fld>
            <a:endParaRPr lang="en-US"/>
          </a:p>
        </p:txBody>
      </p:sp>
    </p:spTree>
    <p:extLst>
      <p:ext uri="{BB962C8B-B14F-4D97-AF65-F5344CB8AC3E}">
        <p14:creationId xmlns:p14="http://schemas.microsoft.com/office/powerpoint/2010/main" val="3501751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1047F47-34D3-4BFC-95A2-945554F0F89C}" type="slidenum">
              <a:rPr lang="en-US" smtClean="0"/>
              <a:t>8</a:t>
            </a:fld>
            <a:endParaRPr lang="en-US"/>
          </a:p>
        </p:txBody>
      </p:sp>
    </p:spTree>
    <p:extLst>
      <p:ext uri="{BB962C8B-B14F-4D97-AF65-F5344CB8AC3E}">
        <p14:creationId xmlns:p14="http://schemas.microsoft.com/office/powerpoint/2010/main" val="762819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1047F47-34D3-4BFC-95A2-945554F0F89C}" type="slidenum">
              <a:rPr lang="en-US" smtClean="0"/>
              <a:t>9</a:t>
            </a:fld>
            <a:endParaRPr lang="en-US"/>
          </a:p>
        </p:txBody>
      </p:sp>
    </p:spTree>
    <p:extLst>
      <p:ext uri="{BB962C8B-B14F-4D97-AF65-F5344CB8AC3E}">
        <p14:creationId xmlns:p14="http://schemas.microsoft.com/office/powerpoint/2010/main" val="3718987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42FE8D8-2018-4035-AB09-5D2A65945751}" type="datetimeFigureOut">
              <a:rPr lang="en-US" smtClean="0"/>
              <a:t>10/18/2023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8748D7C-62D1-432C-A577-86E7CC0F28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610273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42FE8D8-2018-4035-AB09-5D2A65945751}"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48D7C-62D1-432C-A577-86E7CC0F283E}" type="slidenum">
              <a:rPr lang="en-US" smtClean="0"/>
              <a:t>‹#›</a:t>
            </a:fld>
            <a:endParaRPr lang="en-US"/>
          </a:p>
        </p:txBody>
      </p:sp>
    </p:spTree>
    <p:extLst>
      <p:ext uri="{BB962C8B-B14F-4D97-AF65-F5344CB8AC3E}">
        <p14:creationId xmlns:p14="http://schemas.microsoft.com/office/powerpoint/2010/main" val="39802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42FE8D8-2018-4035-AB09-5D2A65945751}"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48D7C-62D1-432C-A577-86E7CC0F283E}" type="slidenum">
              <a:rPr lang="en-US" smtClean="0"/>
              <a:t>‹#›</a:t>
            </a:fld>
            <a:endParaRPr lang="en-US"/>
          </a:p>
        </p:txBody>
      </p:sp>
    </p:spTree>
    <p:extLst>
      <p:ext uri="{BB962C8B-B14F-4D97-AF65-F5344CB8AC3E}">
        <p14:creationId xmlns:p14="http://schemas.microsoft.com/office/powerpoint/2010/main" val="563236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42FE8D8-2018-4035-AB09-5D2A65945751}"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48D7C-62D1-432C-A577-86E7CC0F283E}" type="slidenum">
              <a:rPr lang="en-US" smtClean="0"/>
              <a:t>‹#›</a:t>
            </a:fld>
            <a:endParaRPr lang="en-US"/>
          </a:p>
        </p:txBody>
      </p:sp>
    </p:spTree>
    <p:extLst>
      <p:ext uri="{BB962C8B-B14F-4D97-AF65-F5344CB8AC3E}">
        <p14:creationId xmlns:p14="http://schemas.microsoft.com/office/powerpoint/2010/main" val="2776289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42FE8D8-2018-4035-AB09-5D2A65945751}"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48D7C-62D1-432C-A577-86E7CC0F28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6941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342FE8D8-2018-4035-AB09-5D2A65945751}"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48D7C-62D1-432C-A577-86E7CC0F283E}" type="slidenum">
              <a:rPr lang="en-US" smtClean="0"/>
              <a:t>‹#›</a:t>
            </a:fld>
            <a:endParaRPr lang="en-US"/>
          </a:p>
        </p:txBody>
      </p:sp>
    </p:spTree>
    <p:extLst>
      <p:ext uri="{BB962C8B-B14F-4D97-AF65-F5344CB8AC3E}">
        <p14:creationId xmlns:p14="http://schemas.microsoft.com/office/powerpoint/2010/main" val="3418929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tr-TR"/>
              <a:t>Asıl metin stillerini düzenlemek için tıklayın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342FE8D8-2018-4035-AB09-5D2A65945751}" type="datetimeFigureOut">
              <a:rPr lang="en-US" smtClean="0"/>
              <a:t>10/18/2023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748D7C-62D1-432C-A577-86E7CC0F283E}" type="slidenum">
              <a:rPr lang="en-US" smtClean="0"/>
              <a:t>‹#›</a:t>
            </a:fld>
            <a:endParaRPr lang="en-US"/>
          </a:p>
        </p:txBody>
      </p:sp>
    </p:spTree>
    <p:extLst>
      <p:ext uri="{BB962C8B-B14F-4D97-AF65-F5344CB8AC3E}">
        <p14:creationId xmlns:p14="http://schemas.microsoft.com/office/powerpoint/2010/main" val="3261606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342FE8D8-2018-4035-AB09-5D2A65945751}" type="datetimeFigureOut">
              <a:rPr lang="en-US" smtClean="0"/>
              <a:t>10/18/2023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748D7C-62D1-432C-A577-86E7CC0F283E}" type="slidenum">
              <a:rPr lang="en-US" smtClean="0"/>
              <a:t>‹#›</a:t>
            </a:fld>
            <a:endParaRPr lang="en-US"/>
          </a:p>
        </p:txBody>
      </p:sp>
    </p:spTree>
    <p:extLst>
      <p:ext uri="{BB962C8B-B14F-4D97-AF65-F5344CB8AC3E}">
        <p14:creationId xmlns:p14="http://schemas.microsoft.com/office/powerpoint/2010/main" val="3730635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FE8D8-2018-4035-AB09-5D2A65945751}" type="datetimeFigureOut">
              <a:rPr lang="en-US" smtClean="0"/>
              <a:t>10/18/2023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748D7C-62D1-432C-A577-86E7CC0F283E}" type="slidenum">
              <a:rPr lang="en-US" smtClean="0"/>
              <a:t>‹#›</a:t>
            </a:fld>
            <a:endParaRPr lang="en-US"/>
          </a:p>
        </p:txBody>
      </p:sp>
    </p:spTree>
    <p:extLst>
      <p:ext uri="{BB962C8B-B14F-4D97-AF65-F5344CB8AC3E}">
        <p14:creationId xmlns:p14="http://schemas.microsoft.com/office/powerpoint/2010/main" val="55276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tr-TR"/>
              <a:t>Asıl başlık stilini düzenlemek için tıklayın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42FE8D8-2018-4035-AB09-5D2A65945751}"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48D7C-62D1-432C-A577-86E7CC0F283E}" type="slidenum">
              <a:rPr lang="en-US" smtClean="0"/>
              <a:t>‹#›</a:t>
            </a:fld>
            <a:endParaRPr lang="en-US"/>
          </a:p>
        </p:txBody>
      </p:sp>
    </p:spTree>
    <p:extLst>
      <p:ext uri="{BB962C8B-B14F-4D97-AF65-F5344CB8AC3E}">
        <p14:creationId xmlns:p14="http://schemas.microsoft.com/office/powerpoint/2010/main" val="241103101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42FE8D8-2018-4035-AB09-5D2A65945751}"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748D7C-62D1-432C-A577-86E7CC0F283E}" type="slidenum">
              <a:rPr lang="en-US" smtClean="0"/>
              <a:t>‹#›</a:t>
            </a:fld>
            <a:endParaRPr lang="en-US"/>
          </a:p>
        </p:txBody>
      </p:sp>
    </p:spTree>
    <p:extLst>
      <p:ext uri="{BB962C8B-B14F-4D97-AF65-F5344CB8AC3E}">
        <p14:creationId xmlns:p14="http://schemas.microsoft.com/office/powerpoint/2010/main" val="640995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42FE8D8-2018-4035-AB09-5D2A65945751}" type="datetimeFigureOut">
              <a:rPr lang="en-US" smtClean="0"/>
              <a:t>10/18/2023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8748D7C-62D1-432C-A577-86E7CC0F283E}" type="slidenum">
              <a:rPr lang="en-US" smtClean="0"/>
              <a:t>‹#›</a:t>
            </a:fld>
            <a:endParaRPr lang="en-US"/>
          </a:p>
        </p:txBody>
      </p:sp>
    </p:spTree>
    <p:extLst>
      <p:ext uri="{BB962C8B-B14F-4D97-AF65-F5344CB8AC3E}">
        <p14:creationId xmlns:p14="http://schemas.microsoft.com/office/powerpoint/2010/main" val="265962111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6724FA-4B93-A5EF-E5A4-A83319EF9C5E}"/>
              </a:ext>
            </a:extLst>
          </p:cNvPr>
          <p:cNvSpPr>
            <a:spLocks noGrp="1"/>
          </p:cNvSpPr>
          <p:nvPr>
            <p:ph type="ctrTitle"/>
          </p:nvPr>
        </p:nvSpPr>
        <p:spPr/>
        <p:txBody>
          <a:bodyPr/>
          <a:lstStyle/>
          <a:p>
            <a:r>
              <a:rPr lang="en-US" dirty="0"/>
              <a:t>Büyük </a:t>
            </a:r>
            <a:r>
              <a:rPr lang="en-US" dirty="0" err="1"/>
              <a:t>Veriye</a:t>
            </a:r>
            <a:r>
              <a:rPr lang="en-US" dirty="0"/>
              <a:t> Giriş</a:t>
            </a:r>
          </a:p>
        </p:txBody>
      </p:sp>
      <p:sp>
        <p:nvSpPr>
          <p:cNvPr id="3" name="Alt Başlık 2">
            <a:extLst>
              <a:ext uri="{FF2B5EF4-FFF2-40B4-BE49-F238E27FC236}">
                <a16:creationId xmlns:a16="http://schemas.microsoft.com/office/drawing/2014/main" id="{BD06F619-5D15-0FF6-3616-42329D25A970}"/>
              </a:ext>
            </a:extLst>
          </p:cNvPr>
          <p:cNvSpPr>
            <a:spLocks noGrp="1"/>
          </p:cNvSpPr>
          <p:nvPr>
            <p:ph type="subTitle" idx="1"/>
          </p:nvPr>
        </p:nvSpPr>
        <p:spPr>
          <a:xfrm>
            <a:off x="1160272" y="4782457"/>
            <a:ext cx="9418320" cy="1691640"/>
          </a:xfrm>
        </p:spPr>
        <p:txBody>
          <a:bodyPr/>
          <a:lstStyle/>
          <a:p>
            <a:r>
              <a:rPr lang="en-US" dirty="0"/>
              <a:t>Büyük Veri Analitiği</a:t>
            </a:r>
          </a:p>
        </p:txBody>
      </p:sp>
    </p:spTree>
    <p:extLst>
      <p:ext uri="{BB962C8B-B14F-4D97-AF65-F5344CB8AC3E}">
        <p14:creationId xmlns:p14="http://schemas.microsoft.com/office/powerpoint/2010/main" val="361119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27257D-22D1-6E0F-A37A-615AF32BB2CD}"/>
              </a:ext>
            </a:extLst>
          </p:cNvPr>
          <p:cNvSpPr>
            <a:spLocks noGrp="1"/>
          </p:cNvSpPr>
          <p:nvPr>
            <p:ph type="title"/>
          </p:nvPr>
        </p:nvSpPr>
        <p:spPr/>
        <p:txBody>
          <a:bodyPr/>
          <a:lstStyle/>
          <a:p>
            <a:r>
              <a:rPr lang="en-US" dirty="0"/>
              <a:t>Big Data Analytics Categories</a:t>
            </a:r>
          </a:p>
        </p:txBody>
      </p:sp>
      <p:pic>
        <p:nvPicPr>
          <p:cNvPr id="5" name="İçerik Yer Tutucusu 4">
            <a:extLst>
              <a:ext uri="{FF2B5EF4-FFF2-40B4-BE49-F238E27FC236}">
                <a16:creationId xmlns:a16="http://schemas.microsoft.com/office/drawing/2014/main" id="{5D787445-4F1D-CAF4-EB9D-2175E673BE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1125" y="1896103"/>
            <a:ext cx="8914018" cy="4314626"/>
          </a:xfrm>
        </p:spPr>
      </p:pic>
    </p:spTree>
    <p:extLst>
      <p:ext uri="{BB962C8B-B14F-4D97-AF65-F5344CB8AC3E}">
        <p14:creationId xmlns:p14="http://schemas.microsoft.com/office/powerpoint/2010/main" val="1887417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35749F-78F8-ABC8-387D-885B6BDD68F7}"/>
              </a:ext>
            </a:extLst>
          </p:cNvPr>
          <p:cNvSpPr>
            <a:spLocks noGrp="1"/>
          </p:cNvSpPr>
          <p:nvPr>
            <p:ph type="title"/>
          </p:nvPr>
        </p:nvSpPr>
        <p:spPr/>
        <p:txBody>
          <a:bodyPr/>
          <a:lstStyle/>
          <a:p>
            <a:r>
              <a:rPr lang="en-US" dirty="0"/>
              <a:t>Büyük Veri </a:t>
            </a:r>
            <a:r>
              <a:rPr lang="en-US" dirty="0" err="1"/>
              <a:t>Uygulamaları</a:t>
            </a:r>
            <a:endParaRPr lang="en-US" dirty="0"/>
          </a:p>
        </p:txBody>
      </p:sp>
      <p:sp>
        <p:nvSpPr>
          <p:cNvPr id="3" name="İçerik Yer Tutucusu 2">
            <a:extLst>
              <a:ext uri="{FF2B5EF4-FFF2-40B4-BE49-F238E27FC236}">
                <a16:creationId xmlns:a16="http://schemas.microsoft.com/office/drawing/2014/main" id="{CAA8F228-A3D6-5F13-BB9E-30B79EA09B99}"/>
              </a:ext>
            </a:extLst>
          </p:cNvPr>
          <p:cNvSpPr>
            <a:spLocks noGrp="1"/>
          </p:cNvSpPr>
          <p:nvPr>
            <p:ph idx="1"/>
          </p:nvPr>
        </p:nvSpPr>
        <p:spPr/>
        <p:txBody>
          <a:bodyPr>
            <a:normAutofit/>
          </a:bodyPr>
          <a:lstStyle/>
          <a:p>
            <a:pPr marL="0" indent="0">
              <a:buNone/>
            </a:pPr>
            <a:r>
              <a:rPr lang="en-US" sz="2000" dirty="0"/>
              <a:t>• </a:t>
            </a:r>
            <a:r>
              <a:rPr lang="tr-TR" sz="2000" dirty="0"/>
              <a:t>Eğitim</a:t>
            </a:r>
            <a:r>
              <a:rPr lang="en-US" sz="2000" dirty="0"/>
              <a:t> </a:t>
            </a:r>
          </a:p>
          <a:p>
            <a:pPr marL="0" indent="0">
              <a:buNone/>
            </a:pPr>
            <a:r>
              <a:rPr lang="en-US" sz="2000" dirty="0"/>
              <a:t>• </a:t>
            </a:r>
            <a:r>
              <a:rPr lang="tr-TR" sz="2000" dirty="0"/>
              <a:t>Sağlık hizmeti </a:t>
            </a:r>
            <a:endParaRPr lang="en-US" sz="2000" dirty="0"/>
          </a:p>
          <a:p>
            <a:pPr marL="0" indent="0">
              <a:buNone/>
            </a:pPr>
            <a:r>
              <a:rPr lang="en-US" sz="2000" dirty="0"/>
              <a:t>• </a:t>
            </a:r>
            <a:r>
              <a:rPr lang="tr-TR" sz="2000" dirty="0"/>
              <a:t>Devlet</a:t>
            </a:r>
            <a:r>
              <a:rPr lang="en-US" sz="2000" dirty="0"/>
              <a:t> </a:t>
            </a:r>
            <a:r>
              <a:rPr lang="en-US" sz="2000" dirty="0" err="1"/>
              <a:t>İşleri</a:t>
            </a:r>
            <a:endParaRPr lang="en-US" sz="2000" dirty="0"/>
          </a:p>
          <a:p>
            <a:pPr marL="0" indent="0">
              <a:buNone/>
            </a:pPr>
            <a:r>
              <a:rPr lang="en-US" sz="2000" dirty="0"/>
              <a:t>• </a:t>
            </a:r>
            <a:r>
              <a:rPr lang="tr-TR" sz="2000" dirty="0"/>
              <a:t>Eğlence ve Medya </a:t>
            </a:r>
            <a:endParaRPr lang="en-US" sz="2000" dirty="0"/>
          </a:p>
          <a:p>
            <a:pPr marL="0" indent="0">
              <a:buNone/>
            </a:pPr>
            <a:r>
              <a:rPr lang="en-US" sz="2000" dirty="0"/>
              <a:t>• </a:t>
            </a:r>
            <a:r>
              <a:rPr lang="tr-TR" sz="2000" dirty="0"/>
              <a:t>Hava durumu </a:t>
            </a:r>
            <a:endParaRPr lang="en-US" sz="2000" dirty="0"/>
          </a:p>
          <a:p>
            <a:pPr marL="0" indent="0">
              <a:buNone/>
            </a:pPr>
            <a:r>
              <a:rPr lang="en-US" sz="2000" dirty="0"/>
              <a:t>• </a:t>
            </a:r>
            <a:r>
              <a:rPr lang="tr-TR" sz="2000" dirty="0"/>
              <a:t>Toplu taşıma</a:t>
            </a:r>
            <a:endParaRPr lang="en-US" sz="2000" dirty="0"/>
          </a:p>
          <a:p>
            <a:pPr marL="0" indent="0">
              <a:buNone/>
            </a:pPr>
            <a:r>
              <a:rPr lang="en-US" sz="2000" dirty="0"/>
              <a:t>• </a:t>
            </a:r>
            <a:r>
              <a:rPr lang="tr-TR" sz="2000" dirty="0"/>
              <a:t>Bankacılık</a:t>
            </a:r>
            <a:r>
              <a:rPr lang="en-US" sz="2000" dirty="0"/>
              <a:t> </a:t>
            </a:r>
          </a:p>
        </p:txBody>
      </p:sp>
      <p:pic>
        <p:nvPicPr>
          <p:cNvPr id="5" name="Resim 4">
            <a:extLst>
              <a:ext uri="{FF2B5EF4-FFF2-40B4-BE49-F238E27FC236}">
                <a16:creationId xmlns:a16="http://schemas.microsoft.com/office/drawing/2014/main" id="{ECF4B6EA-0B28-8E1A-3DCB-A7E2E3BCF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048" y="1905000"/>
            <a:ext cx="6005080" cy="3817951"/>
          </a:xfrm>
          <a:prstGeom prst="rect">
            <a:avLst/>
          </a:prstGeom>
        </p:spPr>
      </p:pic>
    </p:spTree>
    <p:extLst>
      <p:ext uri="{BB962C8B-B14F-4D97-AF65-F5344CB8AC3E}">
        <p14:creationId xmlns:p14="http://schemas.microsoft.com/office/powerpoint/2010/main" val="479100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FA7AB5-AADC-C9E6-B092-07AC5E3EBE80}"/>
              </a:ext>
            </a:extLst>
          </p:cNvPr>
          <p:cNvSpPr>
            <a:spLocks noGrp="1"/>
          </p:cNvSpPr>
          <p:nvPr>
            <p:ph type="title"/>
          </p:nvPr>
        </p:nvSpPr>
        <p:spPr>
          <a:xfrm>
            <a:off x="550672" y="-142240"/>
            <a:ext cx="9768985" cy="1172754"/>
          </a:xfrm>
        </p:spPr>
        <p:txBody>
          <a:bodyPr/>
          <a:lstStyle/>
          <a:p>
            <a:r>
              <a:rPr lang="en-US" dirty="0" err="1"/>
              <a:t>Eğitimde</a:t>
            </a:r>
            <a:r>
              <a:rPr lang="en-US" dirty="0"/>
              <a:t> Büyük Veri</a:t>
            </a:r>
          </a:p>
        </p:txBody>
      </p:sp>
      <p:sp>
        <p:nvSpPr>
          <p:cNvPr id="3" name="İçerik Yer Tutucusu 2">
            <a:extLst>
              <a:ext uri="{FF2B5EF4-FFF2-40B4-BE49-F238E27FC236}">
                <a16:creationId xmlns:a16="http://schemas.microsoft.com/office/drawing/2014/main" id="{03F8B452-92FA-E4C9-B39C-68E8BD56F025}"/>
              </a:ext>
            </a:extLst>
          </p:cNvPr>
          <p:cNvSpPr>
            <a:spLocks noGrp="1"/>
          </p:cNvSpPr>
          <p:nvPr>
            <p:ph idx="1"/>
          </p:nvPr>
        </p:nvSpPr>
        <p:spPr>
          <a:xfrm>
            <a:off x="550672" y="1253331"/>
            <a:ext cx="6111385" cy="5466783"/>
          </a:xfrm>
        </p:spPr>
        <p:txBody>
          <a:bodyPr>
            <a:normAutofit fontScale="92500" lnSpcReduction="20000"/>
          </a:bodyPr>
          <a:lstStyle/>
          <a:p>
            <a:pPr marL="0" indent="0">
              <a:buNone/>
            </a:pPr>
            <a:r>
              <a:rPr lang="en-US" dirty="0"/>
              <a:t>•</a:t>
            </a:r>
            <a:r>
              <a:rPr lang="tr-TR" dirty="0"/>
              <a:t> Özelleştirilmiş ve Dinamik Öğrenme Programları </a:t>
            </a:r>
            <a:endParaRPr lang="en-US" dirty="0"/>
          </a:p>
          <a:p>
            <a:pPr marL="0" indent="0">
              <a:buNone/>
            </a:pPr>
            <a:r>
              <a:rPr lang="tr-TR" dirty="0"/>
              <a:t>Bireysel öğrencilere fayda sağlayacak özelleştirilmiş programlar ve planlar, her öğrencinin öğrenme geçmişine dayalı olarak toplanan veriler kullanılarak oluşturulabilir. Bu, genel öğrenci sonuçlarını iyileştirir.</a:t>
            </a:r>
            <a:endParaRPr lang="en-US" dirty="0"/>
          </a:p>
          <a:p>
            <a:pPr marL="0" indent="0">
              <a:buNone/>
            </a:pPr>
            <a:r>
              <a:rPr lang="en-US" dirty="0"/>
              <a:t>•</a:t>
            </a:r>
            <a:r>
              <a:rPr lang="tr-TR" dirty="0"/>
              <a:t> Ders </a:t>
            </a:r>
            <a:r>
              <a:rPr lang="tr-TR" dirty="0" err="1"/>
              <a:t>Materyali'nin</a:t>
            </a:r>
            <a:r>
              <a:rPr lang="tr-TR" dirty="0"/>
              <a:t> Yeniden </a:t>
            </a:r>
            <a:r>
              <a:rPr lang="en-US" dirty="0"/>
              <a:t>Oluşturulması</a:t>
            </a:r>
            <a:r>
              <a:rPr lang="tr-TR" dirty="0"/>
              <a:t> </a:t>
            </a:r>
            <a:endParaRPr lang="en-US" dirty="0"/>
          </a:p>
          <a:p>
            <a:pPr marL="0" indent="0">
              <a:buNone/>
            </a:pPr>
            <a:r>
              <a:rPr lang="tr-TR" dirty="0"/>
              <a:t>Ders materyalinin, öğrencinin öğrendikleri esas alınarak ve dersin bileşenlerinin gerçek zamanlı izlenmesi yoluyla toplanan verilere göre yeniden çerçevelenmesi </a:t>
            </a:r>
            <a:r>
              <a:rPr lang="en-US" dirty="0" err="1"/>
              <a:t>amacıyla</a:t>
            </a:r>
            <a:r>
              <a:rPr lang="en-US" dirty="0"/>
              <a:t> </a:t>
            </a:r>
            <a:r>
              <a:rPr lang="en-US" dirty="0" err="1"/>
              <a:t>kullanılabilmektedir</a:t>
            </a:r>
            <a:r>
              <a:rPr lang="tr-TR" dirty="0"/>
              <a:t>. </a:t>
            </a:r>
            <a:endParaRPr lang="en-US" dirty="0"/>
          </a:p>
          <a:p>
            <a:pPr marL="0" indent="0">
              <a:buNone/>
            </a:pPr>
            <a:r>
              <a:rPr lang="en-US" dirty="0"/>
              <a:t>•</a:t>
            </a:r>
            <a:r>
              <a:rPr lang="tr-TR" dirty="0"/>
              <a:t> Notlandırma </a:t>
            </a:r>
            <a:endParaRPr lang="en-US" dirty="0"/>
          </a:p>
          <a:p>
            <a:pPr marL="0" indent="0">
              <a:buNone/>
            </a:pPr>
            <a:r>
              <a:rPr lang="tr-TR" dirty="0"/>
              <a:t>Öğrenci verilerinin doğru analiz edilmesi sonucunda notlandırma sistemlerinde yeni gelişmeler sağlanmıştır. </a:t>
            </a:r>
            <a:endParaRPr lang="en-US" dirty="0"/>
          </a:p>
          <a:p>
            <a:pPr marL="0" indent="0">
              <a:buNone/>
            </a:pPr>
            <a:r>
              <a:rPr lang="en-US" dirty="0"/>
              <a:t>•</a:t>
            </a:r>
            <a:r>
              <a:rPr lang="tr-TR" dirty="0"/>
              <a:t> Kariyer Tahmini </a:t>
            </a:r>
            <a:endParaRPr lang="en-US" dirty="0"/>
          </a:p>
          <a:p>
            <a:pPr marL="0" indent="0">
              <a:buNone/>
            </a:pPr>
            <a:r>
              <a:rPr lang="tr-TR" dirty="0"/>
              <a:t>Her öğrencinin kayıtlarının uygun şekilde analiz edilmesi ve incelenmesi, her öğrencinin ilerlemesini, güçlü yönlerini, zayıf yönlerini, ilgi alanlarını ve daha fazlasını anlamanıza yardımcı olacaktır. Ayrıca gelecekte öğrenci için hangi kariyerin en uygun olacağının belirlenmesine de yardımcı olacaktır</a:t>
            </a:r>
            <a:endParaRPr lang="en-US" dirty="0"/>
          </a:p>
        </p:txBody>
      </p:sp>
      <p:pic>
        <p:nvPicPr>
          <p:cNvPr id="5" name="Resim 4">
            <a:extLst>
              <a:ext uri="{FF2B5EF4-FFF2-40B4-BE49-F238E27FC236}">
                <a16:creationId xmlns:a16="http://schemas.microsoft.com/office/drawing/2014/main" id="{2FC70822-B0B2-9160-8B17-336AF24B2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443" y="1462344"/>
            <a:ext cx="4324471" cy="4343396"/>
          </a:xfrm>
          <a:prstGeom prst="rect">
            <a:avLst/>
          </a:prstGeom>
        </p:spPr>
      </p:pic>
    </p:spTree>
    <p:extLst>
      <p:ext uri="{BB962C8B-B14F-4D97-AF65-F5344CB8AC3E}">
        <p14:creationId xmlns:p14="http://schemas.microsoft.com/office/powerpoint/2010/main" val="58634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32E4A5-2F78-B435-8FC5-CD8EB116EC83}"/>
              </a:ext>
            </a:extLst>
          </p:cNvPr>
          <p:cNvSpPr>
            <a:spLocks noGrp="1"/>
          </p:cNvSpPr>
          <p:nvPr>
            <p:ph type="title"/>
          </p:nvPr>
        </p:nvSpPr>
        <p:spPr>
          <a:xfrm>
            <a:off x="1261872" y="365760"/>
            <a:ext cx="9522242" cy="984069"/>
          </a:xfrm>
        </p:spPr>
        <p:txBody>
          <a:bodyPr/>
          <a:lstStyle/>
          <a:p>
            <a:r>
              <a:rPr lang="en-US" dirty="0" err="1"/>
              <a:t>Sağlıkta</a:t>
            </a:r>
            <a:r>
              <a:rPr lang="en-US" dirty="0"/>
              <a:t> Büyük Veri</a:t>
            </a:r>
          </a:p>
        </p:txBody>
      </p:sp>
      <p:sp>
        <p:nvSpPr>
          <p:cNvPr id="3" name="İçerik Yer Tutucusu 2">
            <a:extLst>
              <a:ext uri="{FF2B5EF4-FFF2-40B4-BE49-F238E27FC236}">
                <a16:creationId xmlns:a16="http://schemas.microsoft.com/office/drawing/2014/main" id="{FCECD087-5320-1674-B1FC-ED30E0C5DBDC}"/>
              </a:ext>
            </a:extLst>
          </p:cNvPr>
          <p:cNvSpPr>
            <a:spLocks noGrp="1"/>
          </p:cNvSpPr>
          <p:nvPr>
            <p:ph idx="1"/>
          </p:nvPr>
        </p:nvSpPr>
        <p:spPr>
          <a:xfrm>
            <a:off x="275772" y="1828801"/>
            <a:ext cx="5021942" cy="4281714"/>
          </a:xfrm>
        </p:spPr>
        <p:txBody>
          <a:bodyPr>
            <a:normAutofit/>
          </a:bodyPr>
          <a:lstStyle/>
          <a:p>
            <a:pPr marL="171450" indent="-171450" algn="l">
              <a:buFont typeface="Arial" panose="020B0604020202020204" pitchFamily="34" charset="0"/>
              <a:buChar char="•"/>
            </a:pPr>
            <a:r>
              <a:rPr lang="tr-TR" sz="1700" dirty="0"/>
              <a:t>Gereksiz teşhis</a:t>
            </a:r>
            <a:r>
              <a:rPr lang="en-US" sz="1700" dirty="0"/>
              <a:t>in </a:t>
            </a:r>
            <a:r>
              <a:rPr lang="en-US" sz="1700" dirty="0" err="1"/>
              <a:t>önünü</a:t>
            </a:r>
            <a:r>
              <a:rPr lang="en-US" sz="1700" dirty="0"/>
              <a:t> </a:t>
            </a:r>
            <a:r>
              <a:rPr lang="en-US" sz="1700" dirty="0" err="1"/>
              <a:t>kesme</a:t>
            </a:r>
            <a:r>
              <a:rPr lang="tr-TR" sz="1700" dirty="0"/>
              <a:t>-&gt; tedavi maliyeti aza</a:t>
            </a:r>
            <a:r>
              <a:rPr lang="en-US" sz="1700" dirty="0" err="1"/>
              <a:t>ltma</a:t>
            </a:r>
            <a:endParaRPr lang="en-US" sz="1700" dirty="0"/>
          </a:p>
          <a:p>
            <a:pPr algn="l"/>
            <a:r>
              <a:rPr lang="tr-TR" sz="1700" dirty="0"/>
              <a:t>Salgın tahmini ve önleyici tedbirlere karar verilmesine yardımcı olma </a:t>
            </a:r>
            <a:endParaRPr lang="en-US" sz="1700" dirty="0"/>
          </a:p>
          <a:p>
            <a:pPr algn="l"/>
            <a:r>
              <a:rPr lang="tr-TR" sz="1700" dirty="0"/>
              <a:t>Hastalıkların erken aşamada tespiti</a:t>
            </a:r>
            <a:endParaRPr lang="en-US" sz="1700" dirty="0"/>
          </a:p>
          <a:p>
            <a:pPr algn="l"/>
            <a:r>
              <a:rPr lang="tr-TR" sz="1700" dirty="0"/>
              <a:t>Geçmiş ilaçların tıbbi sonuçları -&gt; kanıta dayalı daha doğru reçete</a:t>
            </a:r>
          </a:p>
        </p:txBody>
      </p:sp>
      <p:pic>
        <p:nvPicPr>
          <p:cNvPr id="5" name="Resim 4">
            <a:extLst>
              <a:ext uri="{FF2B5EF4-FFF2-40B4-BE49-F238E27FC236}">
                <a16:creationId xmlns:a16="http://schemas.microsoft.com/office/drawing/2014/main" id="{5EA0DA7A-3636-F569-CF7F-45A64C0F9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993" y="1349829"/>
            <a:ext cx="5254605" cy="4970878"/>
          </a:xfrm>
          <a:prstGeom prst="rect">
            <a:avLst/>
          </a:prstGeom>
        </p:spPr>
      </p:pic>
    </p:spTree>
    <p:extLst>
      <p:ext uri="{BB962C8B-B14F-4D97-AF65-F5344CB8AC3E}">
        <p14:creationId xmlns:p14="http://schemas.microsoft.com/office/powerpoint/2010/main" val="65568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7A9B60-BE05-732B-2A53-3DEC0F75E69A}"/>
              </a:ext>
            </a:extLst>
          </p:cNvPr>
          <p:cNvSpPr>
            <a:spLocks noGrp="1"/>
          </p:cNvSpPr>
          <p:nvPr>
            <p:ph type="title"/>
          </p:nvPr>
        </p:nvSpPr>
        <p:spPr>
          <a:xfrm>
            <a:off x="348344" y="365760"/>
            <a:ext cx="10580914" cy="1071154"/>
          </a:xfrm>
        </p:spPr>
        <p:txBody>
          <a:bodyPr/>
          <a:lstStyle/>
          <a:p>
            <a:r>
              <a:rPr lang="en-US" dirty="0" err="1"/>
              <a:t>Toplumun</a:t>
            </a:r>
            <a:r>
              <a:rPr lang="en-US" dirty="0"/>
              <a:t> </a:t>
            </a:r>
            <a:r>
              <a:rPr lang="en-US" dirty="0" err="1"/>
              <a:t>Refahında</a:t>
            </a:r>
            <a:r>
              <a:rPr lang="en-US" dirty="0"/>
              <a:t> Büyük Veri</a:t>
            </a:r>
          </a:p>
        </p:txBody>
      </p:sp>
      <p:sp>
        <p:nvSpPr>
          <p:cNvPr id="3" name="İçerik Yer Tutucusu 2">
            <a:extLst>
              <a:ext uri="{FF2B5EF4-FFF2-40B4-BE49-F238E27FC236}">
                <a16:creationId xmlns:a16="http://schemas.microsoft.com/office/drawing/2014/main" id="{35F23804-3D21-8C18-6F3A-900A09D24673}"/>
              </a:ext>
            </a:extLst>
          </p:cNvPr>
          <p:cNvSpPr>
            <a:spLocks noGrp="1"/>
          </p:cNvSpPr>
          <p:nvPr>
            <p:ph idx="1"/>
          </p:nvPr>
        </p:nvSpPr>
        <p:spPr>
          <a:xfrm>
            <a:off x="188686" y="1828800"/>
            <a:ext cx="6662057" cy="4351337"/>
          </a:xfrm>
        </p:spPr>
        <p:txBody>
          <a:bodyPr>
            <a:normAutofit fontScale="92500" lnSpcReduction="20000"/>
          </a:bodyPr>
          <a:lstStyle/>
          <a:p>
            <a:pPr marL="0" indent="0">
              <a:buNone/>
            </a:pPr>
            <a:r>
              <a:rPr lang="tr-TR" dirty="0"/>
              <a:t>Refah Programları </a:t>
            </a:r>
            <a:endParaRPr lang="en-US" dirty="0"/>
          </a:p>
          <a:p>
            <a:pPr marL="0" indent="0">
              <a:buNone/>
            </a:pPr>
            <a:r>
              <a:rPr lang="tr-TR" dirty="0"/>
              <a:t>•Çeşitli siyasi programlarla ilgili daha hızlı ve bilinçli kararlar almada</a:t>
            </a:r>
            <a:endParaRPr lang="en-US" dirty="0"/>
          </a:p>
          <a:p>
            <a:pPr marL="0" indent="0">
              <a:buNone/>
            </a:pPr>
            <a:r>
              <a:rPr lang="tr-TR" dirty="0"/>
              <a:t>• Dikkat edilmesi gereken alanları belirlemek</a:t>
            </a:r>
            <a:endParaRPr lang="en-US" dirty="0"/>
          </a:p>
          <a:p>
            <a:pPr marL="0" indent="0">
              <a:buNone/>
            </a:pPr>
            <a:r>
              <a:rPr lang="tr-TR" dirty="0"/>
              <a:t>•Mevcut tüm arazi ve hayvancılığı takip ederek tarım alanında güncel kalmak </a:t>
            </a:r>
            <a:endParaRPr lang="en-US" dirty="0"/>
          </a:p>
          <a:p>
            <a:pPr marL="0" indent="0">
              <a:buNone/>
            </a:pPr>
            <a:r>
              <a:rPr lang="tr-TR" dirty="0"/>
              <a:t>•İşsizlik, terörizm, enerji kaynaklarının araştırılması gibi ulusal zorlukların üstesinden gelmek.</a:t>
            </a:r>
            <a:endParaRPr lang="en-US" dirty="0"/>
          </a:p>
          <a:p>
            <a:endParaRPr lang="en-US" dirty="0"/>
          </a:p>
          <a:p>
            <a:pPr marL="0" indent="0">
              <a:buNone/>
            </a:pPr>
            <a:r>
              <a:rPr lang="tr-TR" dirty="0"/>
              <a:t>Siber güvenlik </a:t>
            </a:r>
            <a:endParaRPr lang="en-US" dirty="0"/>
          </a:p>
          <a:p>
            <a:pPr marL="0" indent="0">
              <a:buNone/>
            </a:pPr>
            <a:r>
              <a:rPr lang="tr-TR" dirty="0"/>
              <a:t>• Aldatma tanıma </a:t>
            </a:r>
            <a:endParaRPr lang="en-US" dirty="0"/>
          </a:p>
          <a:p>
            <a:pPr marL="0" indent="0">
              <a:buNone/>
            </a:pPr>
            <a:r>
              <a:rPr lang="tr-TR" dirty="0"/>
              <a:t>•Vergi kaçakçılarını yakalamak için</a:t>
            </a:r>
            <a:endParaRPr lang="en-US" dirty="0"/>
          </a:p>
        </p:txBody>
      </p:sp>
      <p:pic>
        <p:nvPicPr>
          <p:cNvPr id="5" name="Resim 4">
            <a:extLst>
              <a:ext uri="{FF2B5EF4-FFF2-40B4-BE49-F238E27FC236}">
                <a16:creationId xmlns:a16="http://schemas.microsoft.com/office/drawing/2014/main" id="{E230FCD3-DFA1-24FF-411B-5EDDE2232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344" y="2406499"/>
            <a:ext cx="4719684" cy="3883284"/>
          </a:xfrm>
          <a:prstGeom prst="rect">
            <a:avLst/>
          </a:prstGeom>
        </p:spPr>
      </p:pic>
    </p:spTree>
    <p:extLst>
      <p:ext uri="{BB962C8B-B14F-4D97-AF65-F5344CB8AC3E}">
        <p14:creationId xmlns:p14="http://schemas.microsoft.com/office/powerpoint/2010/main" val="3185560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E3F569-6646-BDD7-45E9-02E5E57E8213}"/>
              </a:ext>
            </a:extLst>
          </p:cNvPr>
          <p:cNvSpPr>
            <a:spLocks noGrp="1"/>
          </p:cNvSpPr>
          <p:nvPr>
            <p:ph type="title"/>
          </p:nvPr>
        </p:nvSpPr>
        <p:spPr>
          <a:xfrm>
            <a:off x="405529" y="496388"/>
            <a:ext cx="10262471" cy="780869"/>
          </a:xfrm>
        </p:spPr>
        <p:txBody>
          <a:bodyPr/>
          <a:lstStyle/>
          <a:p>
            <a:r>
              <a:rPr lang="en-US" dirty="0" err="1"/>
              <a:t>Eğlence</a:t>
            </a:r>
            <a:r>
              <a:rPr lang="en-US" dirty="0"/>
              <a:t> ve </a:t>
            </a:r>
            <a:r>
              <a:rPr lang="en-US" dirty="0" err="1"/>
              <a:t>Medya’da</a:t>
            </a:r>
            <a:r>
              <a:rPr lang="en-US" dirty="0"/>
              <a:t> Büyük Veri</a:t>
            </a:r>
          </a:p>
        </p:txBody>
      </p:sp>
      <p:sp>
        <p:nvSpPr>
          <p:cNvPr id="3" name="İçerik Yer Tutucusu 2">
            <a:extLst>
              <a:ext uri="{FF2B5EF4-FFF2-40B4-BE49-F238E27FC236}">
                <a16:creationId xmlns:a16="http://schemas.microsoft.com/office/drawing/2014/main" id="{2050C718-9E1F-2194-0331-FD1FD8D31DED}"/>
              </a:ext>
            </a:extLst>
          </p:cNvPr>
          <p:cNvSpPr>
            <a:spLocks noGrp="1"/>
          </p:cNvSpPr>
          <p:nvPr>
            <p:ph idx="1"/>
          </p:nvPr>
        </p:nvSpPr>
        <p:spPr>
          <a:xfrm>
            <a:off x="551544" y="1785257"/>
            <a:ext cx="4180113" cy="4310744"/>
          </a:xfrm>
        </p:spPr>
        <p:txBody>
          <a:bodyPr/>
          <a:lstStyle/>
          <a:p>
            <a:pPr marL="0" indent="0">
              <a:buNone/>
            </a:pPr>
            <a:r>
              <a:rPr lang="tr-TR" dirty="0"/>
              <a:t>• İzleyicilerin çıkarlarını tahmin etmek </a:t>
            </a:r>
            <a:endParaRPr lang="en-US" dirty="0"/>
          </a:p>
          <a:p>
            <a:pPr marL="0" indent="0">
              <a:buNone/>
            </a:pPr>
            <a:r>
              <a:rPr lang="tr-TR" dirty="0"/>
              <a:t>•Reklamların etkili şekilde hedeflenmesi </a:t>
            </a:r>
            <a:endParaRPr lang="en-US" dirty="0"/>
          </a:p>
          <a:p>
            <a:pPr marL="0" indent="0">
              <a:buNone/>
            </a:pPr>
            <a:r>
              <a:rPr lang="tr-TR" dirty="0"/>
              <a:t>•Dijital medya dağıtım platformlarında medya akışlarının optimize edilmiş veya isteğe bağlı olarak planlanması </a:t>
            </a:r>
            <a:endParaRPr lang="en-US" dirty="0"/>
          </a:p>
          <a:p>
            <a:pPr marL="0" indent="0">
              <a:buNone/>
            </a:pPr>
            <a:r>
              <a:rPr lang="tr-TR" dirty="0"/>
              <a:t>•Müşteri yorumlarından bilgi edinme</a:t>
            </a:r>
            <a:endParaRPr lang="en-US" dirty="0"/>
          </a:p>
        </p:txBody>
      </p:sp>
      <p:pic>
        <p:nvPicPr>
          <p:cNvPr id="5" name="Resim 4">
            <a:extLst>
              <a:ext uri="{FF2B5EF4-FFF2-40B4-BE49-F238E27FC236}">
                <a16:creationId xmlns:a16="http://schemas.microsoft.com/office/drawing/2014/main" id="{E8CA4B0E-9B51-27A8-BB9D-B0843DFF9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991" y="1785257"/>
            <a:ext cx="5804294" cy="3673378"/>
          </a:xfrm>
          <a:prstGeom prst="rect">
            <a:avLst/>
          </a:prstGeom>
        </p:spPr>
      </p:pic>
    </p:spTree>
    <p:extLst>
      <p:ext uri="{BB962C8B-B14F-4D97-AF65-F5344CB8AC3E}">
        <p14:creationId xmlns:p14="http://schemas.microsoft.com/office/powerpoint/2010/main" val="2985765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97C5E5-0263-B924-78F0-5F51C97EB35C}"/>
              </a:ext>
            </a:extLst>
          </p:cNvPr>
          <p:cNvSpPr>
            <a:spLocks noGrp="1"/>
          </p:cNvSpPr>
          <p:nvPr>
            <p:ph type="title"/>
          </p:nvPr>
        </p:nvSpPr>
        <p:spPr>
          <a:xfrm>
            <a:off x="290286" y="-185783"/>
            <a:ext cx="9692640" cy="1325562"/>
          </a:xfrm>
        </p:spPr>
        <p:txBody>
          <a:bodyPr/>
          <a:lstStyle/>
          <a:p>
            <a:r>
              <a:rPr lang="en-US" dirty="0" err="1"/>
              <a:t>Hava</a:t>
            </a:r>
            <a:r>
              <a:rPr lang="en-US" dirty="0"/>
              <a:t> </a:t>
            </a:r>
            <a:r>
              <a:rPr lang="en-US" dirty="0" err="1"/>
              <a:t>Durumu’nda</a:t>
            </a:r>
            <a:r>
              <a:rPr lang="en-US" dirty="0"/>
              <a:t> Büyük Veri</a:t>
            </a:r>
          </a:p>
        </p:txBody>
      </p:sp>
      <p:sp>
        <p:nvSpPr>
          <p:cNvPr id="3" name="İçerik Yer Tutucusu 2">
            <a:extLst>
              <a:ext uri="{FF2B5EF4-FFF2-40B4-BE49-F238E27FC236}">
                <a16:creationId xmlns:a16="http://schemas.microsoft.com/office/drawing/2014/main" id="{F6C5C041-86AA-8A83-7115-748542C15525}"/>
              </a:ext>
            </a:extLst>
          </p:cNvPr>
          <p:cNvSpPr>
            <a:spLocks noGrp="1"/>
          </p:cNvSpPr>
          <p:nvPr>
            <p:ph idx="1"/>
          </p:nvPr>
        </p:nvSpPr>
        <p:spPr>
          <a:xfrm>
            <a:off x="174172" y="1393372"/>
            <a:ext cx="9448800" cy="2220686"/>
          </a:xfrm>
        </p:spPr>
        <p:txBody>
          <a:bodyPr/>
          <a:lstStyle/>
          <a:p>
            <a:pPr marL="0" indent="0">
              <a:buNone/>
            </a:pPr>
            <a:r>
              <a:rPr lang="tr-TR" dirty="0"/>
              <a:t>• Tahmin</a:t>
            </a:r>
            <a:r>
              <a:rPr lang="en-US" dirty="0"/>
              <a:t> </a:t>
            </a:r>
            <a:r>
              <a:rPr lang="en-US" dirty="0" err="1"/>
              <a:t>durumlarında</a:t>
            </a:r>
            <a:endParaRPr lang="en-US" dirty="0"/>
          </a:p>
          <a:p>
            <a:pPr marL="0" indent="0">
              <a:buNone/>
            </a:pPr>
            <a:r>
              <a:rPr lang="tr-TR" dirty="0"/>
              <a:t>•Küresel ısınmayı inceleme</a:t>
            </a:r>
            <a:r>
              <a:rPr lang="en-US" dirty="0"/>
              <a:t>de</a:t>
            </a:r>
            <a:r>
              <a:rPr lang="tr-TR" dirty="0"/>
              <a:t> </a:t>
            </a:r>
            <a:endParaRPr lang="en-US" dirty="0"/>
          </a:p>
          <a:p>
            <a:pPr marL="0" indent="0">
              <a:buNone/>
            </a:pPr>
            <a:r>
              <a:rPr lang="tr-TR" dirty="0"/>
              <a:t>• </a:t>
            </a:r>
            <a:r>
              <a:rPr lang="en-US" dirty="0"/>
              <a:t>F</a:t>
            </a:r>
            <a:r>
              <a:rPr lang="tr-TR" dirty="0" err="1"/>
              <a:t>elaketler</a:t>
            </a:r>
            <a:r>
              <a:rPr lang="en-US" dirty="0"/>
              <a:t>in d</a:t>
            </a:r>
            <a:r>
              <a:rPr lang="tr-TR" dirty="0" err="1"/>
              <a:t>oğal</a:t>
            </a:r>
            <a:r>
              <a:rPr lang="tr-TR" dirty="0"/>
              <a:t> desenleri anlamada</a:t>
            </a:r>
            <a:endParaRPr lang="en-US" dirty="0"/>
          </a:p>
          <a:p>
            <a:pPr marL="0" indent="0">
              <a:buNone/>
            </a:pPr>
            <a:r>
              <a:rPr lang="tr-TR" dirty="0"/>
              <a:t>•</a:t>
            </a:r>
            <a:r>
              <a:rPr lang="en-US" dirty="0" err="1"/>
              <a:t>Kriz</a:t>
            </a:r>
            <a:r>
              <a:rPr lang="en-US" dirty="0"/>
              <a:t> </a:t>
            </a:r>
            <a:r>
              <a:rPr lang="en-US" dirty="0" err="1"/>
              <a:t>anlarında</a:t>
            </a:r>
            <a:r>
              <a:rPr lang="en-US" dirty="0"/>
              <a:t> </a:t>
            </a:r>
            <a:r>
              <a:rPr lang="tr-TR" dirty="0"/>
              <a:t>gerekli hazırlıkları </a:t>
            </a:r>
            <a:r>
              <a:rPr lang="en-US" dirty="0" err="1"/>
              <a:t>erkenden</a:t>
            </a:r>
            <a:r>
              <a:rPr lang="en-US" dirty="0"/>
              <a:t> </a:t>
            </a:r>
            <a:r>
              <a:rPr lang="tr-TR" dirty="0" err="1"/>
              <a:t>yapm</a:t>
            </a:r>
            <a:r>
              <a:rPr lang="en-US" dirty="0" err="1"/>
              <a:t>ada</a:t>
            </a:r>
            <a:endParaRPr lang="en-US" dirty="0"/>
          </a:p>
          <a:p>
            <a:pPr marL="0" indent="0">
              <a:buNone/>
            </a:pPr>
            <a:r>
              <a:rPr lang="tr-TR" dirty="0"/>
              <a:t>• Kullanılabilir suyun mevcudiyetini tahmin etme</a:t>
            </a:r>
            <a:r>
              <a:rPr lang="en-US" dirty="0"/>
              <a:t>de</a:t>
            </a:r>
          </a:p>
        </p:txBody>
      </p:sp>
      <p:pic>
        <p:nvPicPr>
          <p:cNvPr id="5" name="Resim 4">
            <a:extLst>
              <a:ext uri="{FF2B5EF4-FFF2-40B4-BE49-F238E27FC236}">
                <a16:creationId xmlns:a16="http://schemas.microsoft.com/office/drawing/2014/main" id="{F8F269EA-CF17-EFD1-3666-CB98E48AE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937" y="3614058"/>
            <a:ext cx="6268605" cy="3017288"/>
          </a:xfrm>
          <a:prstGeom prst="rect">
            <a:avLst/>
          </a:prstGeom>
        </p:spPr>
      </p:pic>
    </p:spTree>
    <p:extLst>
      <p:ext uri="{BB962C8B-B14F-4D97-AF65-F5344CB8AC3E}">
        <p14:creationId xmlns:p14="http://schemas.microsoft.com/office/powerpoint/2010/main" val="1922477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06392E-A22B-3CE7-814B-40858C0E9672}"/>
              </a:ext>
            </a:extLst>
          </p:cNvPr>
          <p:cNvSpPr>
            <a:spLocks noGrp="1"/>
          </p:cNvSpPr>
          <p:nvPr>
            <p:ph type="title"/>
          </p:nvPr>
        </p:nvSpPr>
        <p:spPr>
          <a:xfrm>
            <a:off x="1261872" y="365760"/>
            <a:ext cx="9725442" cy="911497"/>
          </a:xfrm>
        </p:spPr>
        <p:txBody>
          <a:bodyPr/>
          <a:lstStyle/>
          <a:p>
            <a:r>
              <a:rPr lang="en-US" dirty="0" err="1"/>
              <a:t>Ulaşımda</a:t>
            </a:r>
            <a:r>
              <a:rPr lang="en-US" dirty="0"/>
              <a:t> Büyük Veri</a:t>
            </a:r>
          </a:p>
        </p:txBody>
      </p:sp>
      <p:sp>
        <p:nvSpPr>
          <p:cNvPr id="3" name="İçerik Yer Tutucusu 2">
            <a:extLst>
              <a:ext uri="{FF2B5EF4-FFF2-40B4-BE49-F238E27FC236}">
                <a16:creationId xmlns:a16="http://schemas.microsoft.com/office/drawing/2014/main" id="{727B0DFD-9DE4-B523-4D96-B768A8786ECE}"/>
              </a:ext>
            </a:extLst>
          </p:cNvPr>
          <p:cNvSpPr>
            <a:spLocks noGrp="1"/>
          </p:cNvSpPr>
          <p:nvPr>
            <p:ph idx="1"/>
          </p:nvPr>
        </p:nvSpPr>
        <p:spPr>
          <a:xfrm>
            <a:off x="217714" y="1828800"/>
            <a:ext cx="5283200" cy="4876800"/>
          </a:xfrm>
        </p:spPr>
        <p:txBody>
          <a:bodyPr>
            <a:normAutofit lnSpcReduction="10000"/>
          </a:bodyPr>
          <a:lstStyle/>
          <a:p>
            <a:pPr marL="0" indent="0">
              <a:buNone/>
            </a:pPr>
            <a:r>
              <a:rPr lang="tr-TR" dirty="0"/>
              <a:t>Rota </a:t>
            </a:r>
            <a:r>
              <a:rPr lang="en-US" dirty="0" err="1"/>
              <a:t>Planlama</a:t>
            </a:r>
            <a:r>
              <a:rPr lang="en-US" dirty="0"/>
              <a:t>:</a:t>
            </a:r>
          </a:p>
          <a:p>
            <a:pPr marL="0" indent="0">
              <a:buNone/>
            </a:pPr>
            <a:r>
              <a:rPr lang="tr-TR" dirty="0"/>
              <a:t>Kullanıcıların farklı rotalardaki ve çoklu ulaşım modlarındaki ihtiyaçlarını tahmin etmek ve ardından bekleme sürelerini azaltmak için rota planlamayı kullanmak</a:t>
            </a:r>
            <a:endParaRPr lang="en-US" dirty="0"/>
          </a:p>
          <a:p>
            <a:pPr marL="0" indent="0">
              <a:buNone/>
            </a:pPr>
            <a:r>
              <a:rPr lang="tr-TR" dirty="0"/>
              <a:t>Sıkışıklık yönetimi ve trafik kontrolü:</a:t>
            </a:r>
            <a:endParaRPr lang="en-US" dirty="0"/>
          </a:p>
          <a:p>
            <a:pPr marL="0" indent="0">
              <a:buNone/>
            </a:pPr>
            <a:r>
              <a:rPr lang="tr-TR" dirty="0"/>
              <a:t>Sıkışıklık ve trafik düzenlerinin gerçek zamanlı tahmini. Örneğin. trafiğe en az eğilimli rotaları bulmak için Google </a:t>
            </a:r>
            <a:r>
              <a:rPr lang="tr-TR" dirty="0" err="1"/>
              <a:t>Haritalar'ı</a:t>
            </a:r>
            <a:r>
              <a:rPr lang="tr-TR" dirty="0"/>
              <a:t> kullanma</a:t>
            </a:r>
            <a:r>
              <a:rPr lang="en-US" dirty="0"/>
              <a:t>k.</a:t>
            </a:r>
          </a:p>
          <a:p>
            <a:pPr marL="0" indent="0">
              <a:buNone/>
            </a:pPr>
            <a:r>
              <a:rPr lang="tr-TR" dirty="0"/>
              <a:t>Trafiğin güvenlik düzeyi: </a:t>
            </a:r>
            <a:endParaRPr lang="en-US" dirty="0"/>
          </a:p>
          <a:p>
            <a:pPr marL="0" indent="0">
              <a:buNone/>
            </a:pPr>
            <a:r>
              <a:rPr lang="tr-TR" dirty="0"/>
              <a:t>Kazaya yatkın alanları tespit etmek ve kazaların azaltılmasına yardımcı olmak için büyük verilerin gerçek zamanlı işlenmesini ve tahmine dayalı analizi kullanmak</a:t>
            </a:r>
            <a:r>
              <a:rPr lang="en-US" dirty="0"/>
              <a:t>.</a:t>
            </a:r>
          </a:p>
        </p:txBody>
      </p:sp>
      <p:pic>
        <p:nvPicPr>
          <p:cNvPr id="5" name="Resim 4">
            <a:extLst>
              <a:ext uri="{FF2B5EF4-FFF2-40B4-BE49-F238E27FC236}">
                <a16:creationId xmlns:a16="http://schemas.microsoft.com/office/drawing/2014/main" id="{62474510-2020-7FBF-FE9C-BBF7E2631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0914" y="2366417"/>
            <a:ext cx="5646057" cy="3275816"/>
          </a:xfrm>
          <a:prstGeom prst="rect">
            <a:avLst/>
          </a:prstGeom>
        </p:spPr>
      </p:pic>
    </p:spTree>
    <p:extLst>
      <p:ext uri="{BB962C8B-B14F-4D97-AF65-F5344CB8AC3E}">
        <p14:creationId xmlns:p14="http://schemas.microsoft.com/office/powerpoint/2010/main" val="614205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8FC8F04-C0BB-E9BC-D0D8-0096CEF20EED}"/>
              </a:ext>
            </a:extLst>
          </p:cNvPr>
          <p:cNvSpPr>
            <a:spLocks noGrp="1"/>
          </p:cNvSpPr>
          <p:nvPr>
            <p:ph type="title"/>
          </p:nvPr>
        </p:nvSpPr>
        <p:spPr/>
        <p:txBody>
          <a:bodyPr/>
          <a:lstStyle/>
          <a:p>
            <a:r>
              <a:rPr lang="en-US" dirty="0" err="1"/>
              <a:t>Bankacılıkta</a:t>
            </a:r>
            <a:r>
              <a:rPr lang="en-US" dirty="0"/>
              <a:t> Büyük Veri</a:t>
            </a:r>
          </a:p>
        </p:txBody>
      </p:sp>
      <p:sp>
        <p:nvSpPr>
          <p:cNvPr id="3" name="İçerik Yer Tutucusu 2">
            <a:extLst>
              <a:ext uri="{FF2B5EF4-FFF2-40B4-BE49-F238E27FC236}">
                <a16:creationId xmlns:a16="http://schemas.microsoft.com/office/drawing/2014/main" id="{5F18F785-3CC8-D100-6D4F-6362D389194C}"/>
              </a:ext>
            </a:extLst>
          </p:cNvPr>
          <p:cNvSpPr>
            <a:spLocks noGrp="1"/>
          </p:cNvSpPr>
          <p:nvPr>
            <p:ph idx="1"/>
          </p:nvPr>
        </p:nvSpPr>
        <p:spPr>
          <a:xfrm>
            <a:off x="1261872" y="1828800"/>
            <a:ext cx="3861671" cy="4663440"/>
          </a:xfrm>
        </p:spPr>
        <p:txBody>
          <a:bodyPr/>
          <a:lstStyle/>
          <a:p>
            <a:pPr marL="0" indent="0">
              <a:buNone/>
            </a:pPr>
            <a:r>
              <a:rPr lang="tr-TR" dirty="0"/>
              <a:t>• Kredi/banka kartlarının kötüye kullanılması </a:t>
            </a:r>
            <a:endParaRPr lang="en-US" dirty="0"/>
          </a:p>
          <a:p>
            <a:pPr marL="0" indent="0">
              <a:buNone/>
            </a:pPr>
            <a:r>
              <a:rPr lang="tr-TR" dirty="0"/>
              <a:t>• Girişim kredi tehlikesi </a:t>
            </a:r>
            <a:r>
              <a:rPr lang="en-US" dirty="0" err="1"/>
              <a:t>tespiti</a:t>
            </a:r>
            <a:r>
              <a:rPr lang="tr-TR" dirty="0"/>
              <a:t> </a:t>
            </a:r>
            <a:endParaRPr lang="en-US" dirty="0"/>
          </a:p>
          <a:p>
            <a:pPr marL="0" indent="0">
              <a:buNone/>
            </a:pPr>
            <a:r>
              <a:rPr lang="tr-TR" dirty="0"/>
              <a:t>•İş netliği </a:t>
            </a:r>
            <a:endParaRPr lang="en-US" dirty="0"/>
          </a:p>
          <a:p>
            <a:pPr marL="0" indent="0">
              <a:buNone/>
            </a:pPr>
            <a:r>
              <a:rPr lang="tr-TR" dirty="0"/>
              <a:t>•Müşteri istatistiklerinin değiştirilmesi </a:t>
            </a:r>
            <a:endParaRPr lang="en-US" dirty="0"/>
          </a:p>
          <a:p>
            <a:pPr marL="0" indent="0">
              <a:buNone/>
            </a:pPr>
            <a:r>
              <a:rPr lang="tr-TR" dirty="0"/>
              <a:t>•Kara para aklama </a:t>
            </a:r>
            <a:endParaRPr lang="en-US" dirty="0"/>
          </a:p>
          <a:p>
            <a:pPr marL="0" indent="0">
              <a:buNone/>
            </a:pPr>
            <a:r>
              <a:rPr lang="tr-TR" dirty="0"/>
              <a:t>•Risk azaltma</a:t>
            </a:r>
            <a:endParaRPr lang="en-US" dirty="0"/>
          </a:p>
        </p:txBody>
      </p:sp>
      <p:pic>
        <p:nvPicPr>
          <p:cNvPr id="5" name="Resim 4">
            <a:extLst>
              <a:ext uri="{FF2B5EF4-FFF2-40B4-BE49-F238E27FC236}">
                <a16:creationId xmlns:a16="http://schemas.microsoft.com/office/drawing/2014/main" id="{1D1983D4-E724-1C7D-580E-E5A80F00C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28800"/>
            <a:ext cx="4580017" cy="3535986"/>
          </a:xfrm>
          <a:prstGeom prst="rect">
            <a:avLst/>
          </a:prstGeom>
        </p:spPr>
      </p:pic>
    </p:spTree>
    <p:extLst>
      <p:ext uri="{BB962C8B-B14F-4D97-AF65-F5344CB8AC3E}">
        <p14:creationId xmlns:p14="http://schemas.microsoft.com/office/powerpoint/2010/main" val="1054138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F1940A-5545-3FE1-1BF1-760C02AFA081}"/>
              </a:ext>
            </a:extLst>
          </p:cNvPr>
          <p:cNvSpPr>
            <a:spLocks noGrp="1"/>
          </p:cNvSpPr>
          <p:nvPr>
            <p:ph type="title"/>
          </p:nvPr>
        </p:nvSpPr>
        <p:spPr/>
        <p:txBody>
          <a:bodyPr/>
          <a:lstStyle/>
          <a:p>
            <a:r>
              <a:rPr lang="en-US" dirty="0"/>
              <a:t>Büyük </a:t>
            </a:r>
            <a:r>
              <a:rPr lang="en-US" dirty="0" err="1"/>
              <a:t>Verinin</a:t>
            </a:r>
            <a:r>
              <a:rPr lang="en-US" dirty="0"/>
              <a:t> </a:t>
            </a:r>
            <a:r>
              <a:rPr lang="en-US" dirty="0" err="1"/>
              <a:t>Zorlukları</a:t>
            </a:r>
            <a:endParaRPr lang="en-US" dirty="0"/>
          </a:p>
        </p:txBody>
      </p:sp>
      <p:sp>
        <p:nvSpPr>
          <p:cNvPr id="3" name="İçerik Yer Tutucusu 2">
            <a:extLst>
              <a:ext uri="{FF2B5EF4-FFF2-40B4-BE49-F238E27FC236}">
                <a16:creationId xmlns:a16="http://schemas.microsoft.com/office/drawing/2014/main" id="{AB027D73-E723-F4BB-C169-E4158E6A18C7}"/>
              </a:ext>
            </a:extLst>
          </p:cNvPr>
          <p:cNvSpPr>
            <a:spLocks noGrp="1"/>
          </p:cNvSpPr>
          <p:nvPr>
            <p:ph idx="1"/>
          </p:nvPr>
        </p:nvSpPr>
        <p:spPr/>
        <p:txBody>
          <a:bodyPr/>
          <a:lstStyle/>
          <a:p>
            <a:pPr marL="0" indent="0">
              <a:buNone/>
            </a:pPr>
            <a:r>
              <a:rPr lang="tr-TR" dirty="0"/>
              <a:t>- Veri yakalama </a:t>
            </a:r>
          </a:p>
          <a:p>
            <a:pPr marL="0" indent="0">
              <a:buNone/>
            </a:pPr>
            <a:r>
              <a:rPr lang="tr-TR" dirty="0"/>
              <a:t>- Veri depolama </a:t>
            </a:r>
          </a:p>
          <a:p>
            <a:pPr marL="0" indent="0">
              <a:buNone/>
            </a:pPr>
            <a:r>
              <a:rPr lang="tr-TR" dirty="0"/>
              <a:t>- Veri arama </a:t>
            </a:r>
          </a:p>
          <a:p>
            <a:pPr marL="0" indent="0">
              <a:buNone/>
            </a:pPr>
            <a:r>
              <a:rPr lang="tr-TR" dirty="0"/>
              <a:t>- Veri paylaşımı </a:t>
            </a:r>
          </a:p>
          <a:p>
            <a:pPr marL="0" indent="0">
              <a:buNone/>
            </a:pPr>
            <a:r>
              <a:rPr lang="tr-TR" dirty="0"/>
              <a:t>- Veri aktarımı </a:t>
            </a:r>
          </a:p>
          <a:p>
            <a:pPr marL="0" indent="0">
              <a:buNone/>
            </a:pPr>
            <a:r>
              <a:rPr lang="tr-TR" dirty="0"/>
              <a:t>- Önceden depolanmış verilerin analizi </a:t>
            </a:r>
          </a:p>
        </p:txBody>
      </p:sp>
    </p:spTree>
    <p:extLst>
      <p:ext uri="{BB962C8B-B14F-4D97-AF65-F5344CB8AC3E}">
        <p14:creationId xmlns:p14="http://schemas.microsoft.com/office/powerpoint/2010/main" val="3769731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1C09A6-E1E6-0AE6-7283-BC70DB2A4B9A}"/>
              </a:ext>
            </a:extLst>
          </p:cNvPr>
          <p:cNvSpPr>
            <a:spLocks noGrp="1"/>
          </p:cNvSpPr>
          <p:nvPr>
            <p:ph type="title"/>
          </p:nvPr>
        </p:nvSpPr>
        <p:spPr/>
        <p:txBody>
          <a:bodyPr/>
          <a:lstStyle/>
          <a:p>
            <a:r>
              <a:rPr lang="en-US" dirty="0"/>
              <a:t>Büyük Veri </a:t>
            </a:r>
          </a:p>
        </p:txBody>
      </p:sp>
      <p:sp>
        <p:nvSpPr>
          <p:cNvPr id="3" name="İçerik Yer Tutucusu 2">
            <a:extLst>
              <a:ext uri="{FF2B5EF4-FFF2-40B4-BE49-F238E27FC236}">
                <a16:creationId xmlns:a16="http://schemas.microsoft.com/office/drawing/2014/main" id="{F1663B8A-1624-3BC5-42BE-2FAE52A3D60E}"/>
              </a:ext>
            </a:extLst>
          </p:cNvPr>
          <p:cNvSpPr>
            <a:spLocks noGrp="1"/>
          </p:cNvSpPr>
          <p:nvPr>
            <p:ph idx="1"/>
          </p:nvPr>
        </p:nvSpPr>
        <p:spPr/>
        <p:txBody>
          <a:bodyPr>
            <a:normAutofit/>
          </a:bodyPr>
          <a:lstStyle/>
          <a:p>
            <a:pPr marL="171450" indent="-171450">
              <a:buFont typeface="Arial" panose="020B0604020202020204" pitchFamily="34" charset="0"/>
              <a:buChar char="•"/>
            </a:pPr>
            <a:r>
              <a:rPr lang="en-US" dirty="0" err="1"/>
              <a:t>Teknoloji</a:t>
            </a:r>
            <a:r>
              <a:rPr lang="en-US" dirty="0"/>
              <a:t> </a:t>
            </a:r>
            <a:r>
              <a:rPr lang="en-US" dirty="0" err="1"/>
              <a:t>Kaynaklı</a:t>
            </a:r>
            <a:endParaRPr lang="en-US" dirty="0"/>
          </a:p>
          <a:p>
            <a:pPr marL="0" indent="0">
              <a:buNone/>
            </a:pPr>
            <a:r>
              <a:rPr lang="en-US" dirty="0"/>
              <a:t>    </a:t>
            </a:r>
            <a:r>
              <a:rPr lang="tr-TR" dirty="0"/>
              <a:t>• </a:t>
            </a:r>
            <a:r>
              <a:rPr lang="tr-TR" sz="1600" dirty="0">
                <a:solidFill>
                  <a:schemeClr val="tx1">
                    <a:lumMod val="85000"/>
                    <a:lumOff val="15000"/>
                  </a:schemeClr>
                </a:solidFill>
              </a:rPr>
              <a:t>Uygulama sunucusu günlükleri (web siteleri, oyunlar, internet) </a:t>
            </a:r>
          </a:p>
          <a:p>
            <a:pPr marL="274320" lvl="1" indent="0">
              <a:buNone/>
            </a:pPr>
            <a:r>
              <a:rPr lang="tr-TR" dirty="0"/>
              <a:t>• Sensör verileri (hava durumu, atmosfer bilimi, astronomi, akıllı şebekeler) </a:t>
            </a:r>
          </a:p>
          <a:p>
            <a:pPr marL="274320" lvl="1" indent="0">
              <a:buNone/>
            </a:pPr>
            <a:r>
              <a:rPr lang="tr-TR" dirty="0"/>
              <a:t>• Resimler/videolar (trafik, güvenlik kameraları, askeri gözetim) </a:t>
            </a:r>
          </a:p>
          <a:p>
            <a:endParaRPr lang="tr-TR" dirty="0"/>
          </a:p>
          <a:p>
            <a:pPr marL="0" indent="0">
              <a:buNone/>
            </a:pPr>
            <a:r>
              <a:rPr lang="tr-TR" dirty="0"/>
              <a:t>• İnsan Kaynaklı </a:t>
            </a:r>
          </a:p>
          <a:p>
            <a:pPr marL="274320" lvl="1" indent="0">
              <a:buNone/>
            </a:pPr>
            <a:r>
              <a:rPr lang="tr-TR" dirty="0"/>
              <a:t>• Bloglar/incelemeler/e-postalar/resimler/bilimsel araştırma/tıbbi kayıtlar </a:t>
            </a:r>
          </a:p>
          <a:p>
            <a:pPr marL="274320" lvl="1" indent="0">
              <a:buNone/>
            </a:pPr>
            <a:r>
              <a:rPr lang="tr-TR" dirty="0"/>
              <a:t>• Sosyal grafikler: </a:t>
            </a:r>
            <a:r>
              <a:rPr lang="tr-TR" dirty="0" err="1"/>
              <a:t>facebook</a:t>
            </a:r>
            <a:r>
              <a:rPr lang="tr-TR" dirty="0"/>
              <a:t>, kişiler, </a:t>
            </a:r>
            <a:r>
              <a:rPr lang="tr-TR" dirty="0" err="1"/>
              <a:t>twitter</a:t>
            </a:r>
            <a:endParaRPr lang="tr-TR" dirty="0"/>
          </a:p>
        </p:txBody>
      </p:sp>
    </p:spTree>
    <p:extLst>
      <p:ext uri="{BB962C8B-B14F-4D97-AF65-F5344CB8AC3E}">
        <p14:creationId xmlns:p14="http://schemas.microsoft.com/office/powerpoint/2010/main" val="1523600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D06F3ED-E177-BE3E-C98C-AD48F3ECA7EE}"/>
              </a:ext>
            </a:extLst>
          </p:cNvPr>
          <p:cNvSpPr>
            <a:spLocks noGrp="1"/>
          </p:cNvSpPr>
          <p:nvPr>
            <p:ph type="title"/>
          </p:nvPr>
        </p:nvSpPr>
        <p:spPr/>
        <p:txBody>
          <a:bodyPr/>
          <a:lstStyle/>
          <a:p>
            <a:r>
              <a:rPr lang="en-US" dirty="0"/>
              <a:t>Big Data Challenges</a:t>
            </a:r>
          </a:p>
        </p:txBody>
      </p:sp>
      <p:sp>
        <p:nvSpPr>
          <p:cNvPr id="3" name="İçerik Yer Tutucusu 2">
            <a:extLst>
              <a:ext uri="{FF2B5EF4-FFF2-40B4-BE49-F238E27FC236}">
                <a16:creationId xmlns:a16="http://schemas.microsoft.com/office/drawing/2014/main" id="{911B9C7E-6C6A-FC74-0F56-C23EC5FA4095}"/>
              </a:ext>
            </a:extLst>
          </p:cNvPr>
          <p:cNvSpPr>
            <a:spLocks noGrp="1"/>
          </p:cNvSpPr>
          <p:nvPr>
            <p:ph idx="1"/>
          </p:nvPr>
        </p:nvSpPr>
        <p:spPr>
          <a:xfrm>
            <a:off x="274900" y="1897379"/>
            <a:ext cx="11307500" cy="1325562"/>
          </a:xfrm>
        </p:spPr>
        <p:txBody>
          <a:bodyPr>
            <a:normAutofit/>
          </a:bodyPr>
          <a:lstStyle/>
          <a:p>
            <a:pPr marL="0" indent="0">
              <a:buNone/>
            </a:pPr>
            <a:r>
              <a:rPr lang="tr-TR" dirty="0"/>
              <a:t>Verilerin daha hızlı işlenmesi </a:t>
            </a:r>
            <a:r>
              <a:rPr lang="en-US" dirty="0" err="1"/>
              <a:t>gerekmektedir</a:t>
            </a:r>
            <a:r>
              <a:rPr lang="en-US" dirty="0"/>
              <a:t>.</a:t>
            </a:r>
            <a:endParaRPr lang="tr-TR" dirty="0"/>
          </a:p>
          <a:p>
            <a:r>
              <a:rPr lang="tr-TR" dirty="0"/>
              <a:t>Veriler, disk okuma/yazma hızından çok daha hızlı </a:t>
            </a:r>
            <a:r>
              <a:rPr lang="en-US" dirty="0" err="1"/>
              <a:t>büyümektedir</a:t>
            </a:r>
            <a:r>
              <a:rPr lang="en-US" dirty="0"/>
              <a:t>.</a:t>
            </a:r>
            <a:r>
              <a:rPr lang="tr-TR" dirty="0"/>
              <a:t> </a:t>
            </a:r>
          </a:p>
          <a:p>
            <a:r>
              <a:rPr lang="tr-TR" dirty="0"/>
              <a:t> Büyük miktarda veriyi hesaplama birimine getirmek bir darboğaz haline </a:t>
            </a:r>
            <a:r>
              <a:rPr lang="en-US" dirty="0" err="1"/>
              <a:t>gelebilmektedir</a:t>
            </a:r>
            <a:r>
              <a:rPr lang="en-US" dirty="0"/>
              <a:t>.</a:t>
            </a:r>
            <a:endParaRPr lang="tr-TR" dirty="0"/>
          </a:p>
          <a:p>
            <a:pPr marL="0" indent="0">
              <a:buNone/>
            </a:pPr>
            <a:endParaRPr lang="en-US" dirty="0"/>
          </a:p>
        </p:txBody>
      </p:sp>
      <p:pic>
        <p:nvPicPr>
          <p:cNvPr id="5" name="Resim 4">
            <a:extLst>
              <a:ext uri="{FF2B5EF4-FFF2-40B4-BE49-F238E27FC236}">
                <a16:creationId xmlns:a16="http://schemas.microsoft.com/office/drawing/2014/main" id="{8182AC93-9392-95A4-277D-8AEB1C16C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449" y="3222941"/>
            <a:ext cx="6352990" cy="3063242"/>
          </a:xfrm>
          <a:prstGeom prst="rect">
            <a:avLst/>
          </a:prstGeom>
        </p:spPr>
      </p:pic>
      <p:sp>
        <p:nvSpPr>
          <p:cNvPr id="6" name="Metin kutusu 5">
            <a:extLst>
              <a:ext uri="{FF2B5EF4-FFF2-40B4-BE49-F238E27FC236}">
                <a16:creationId xmlns:a16="http://schemas.microsoft.com/office/drawing/2014/main" id="{20D17A53-1571-76BD-3A61-ED0EA38D296C}"/>
              </a:ext>
            </a:extLst>
          </p:cNvPr>
          <p:cNvSpPr txBox="1"/>
          <p:nvPr/>
        </p:nvSpPr>
        <p:spPr>
          <a:xfrm>
            <a:off x="124617" y="3516853"/>
            <a:ext cx="5318240" cy="2031325"/>
          </a:xfrm>
          <a:prstGeom prst="rect">
            <a:avLst/>
          </a:prstGeom>
          <a:noFill/>
        </p:spPr>
        <p:txBody>
          <a:bodyPr wrap="square" rtlCol="0">
            <a:spAutoFit/>
          </a:bodyPr>
          <a:lstStyle/>
          <a:p>
            <a:pPr marL="0" indent="0">
              <a:buNone/>
            </a:pPr>
            <a:endParaRPr lang="en-US" dirty="0"/>
          </a:p>
          <a:p>
            <a:pPr marL="0" indent="0">
              <a:buNone/>
            </a:pPr>
            <a:br>
              <a:rPr lang="en-US" dirty="0"/>
            </a:br>
            <a:r>
              <a:rPr lang="en-US" dirty="0"/>
              <a:t>Karmaşık </a:t>
            </a:r>
            <a:r>
              <a:rPr lang="en-US" dirty="0" err="1"/>
              <a:t>yapıya</a:t>
            </a:r>
            <a:r>
              <a:rPr lang="en-US" dirty="0"/>
              <a:t> sahip </a:t>
            </a:r>
            <a:r>
              <a:rPr lang="en-US" dirty="0" err="1"/>
              <a:t>verilerin</a:t>
            </a:r>
            <a:r>
              <a:rPr lang="en-US" dirty="0"/>
              <a:t> </a:t>
            </a:r>
            <a:r>
              <a:rPr lang="en-US" dirty="0" err="1"/>
              <a:t>işlenmesi</a:t>
            </a:r>
            <a:r>
              <a:rPr lang="en-US" dirty="0"/>
              <a:t> </a:t>
            </a:r>
          </a:p>
          <a:p>
            <a:pPr marL="0" indent="0">
              <a:buNone/>
            </a:pPr>
            <a:endParaRPr lang="en-US" dirty="0"/>
          </a:p>
          <a:p>
            <a:pPr marL="285750" indent="-285750">
              <a:buFont typeface="Arial" panose="020B0604020202020204" pitchFamily="34" charset="0"/>
              <a:buChar char="•"/>
            </a:pPr>
            <a:r>
              <a:rPr lang="en-US" dirty="0"/>
              <a:t>Structured (</a:t>
            </a:r>
            <a:r>
              <a:rPr lang="en-US" dirty="0" err="1"/>
              <a:t>Yapılandırılmış</a:t>
            </a:r>
            <a:r>
              <a:rPr lang="en-US" dirty="0"/>
              <a:t>)</a:t>
            </a:r>
          </a:p>
          <a:p>
            <a:pPr marL="285750" indent="-285750">
              <a:buFont typeface="Arial" panose="020B0604020202020204" pitchFamily="34" charset="0"/>
              <a:buChar char="•"/>
            </a:pPr>
            <a:r>
              <a:rPr lang="en-US" dirty="0"/>
              <a:t>Semi structured(</a:t>
            </a:r>
            <a:r>
              <a:rPr lang="en-US" dirty="0" err="1"/>
              <a:t>Yarı</a:t>
            </a:r>
            <a:r>
              <a:rPr lang="en-US" dirty="0"/>
              <a:t> </a:t>
            </a:r>
            <a:r>
              <a:rPr lang="en-US" dirty="0" err="1"/>
              <a:t>yapılandırılmış</a:t>
            </a:r>
            <a:r>
              <a:rPr lang="en-US" dirty="0"/>
              <a:t> )</a:t>
            </a:r>
          </a:p>
          <a:p>
            <a:pPr marL="285750" indent="-285750">
              <a:buFont typeface="Arial" panose="020B0604020202020204" pitchFamily="34" charset="0"/>
              <a:buChar char="•"/>
            </a:pPr>
            <a:r>
              <a:rPr lang="en-US" dirty="0"/>
              <a:t>Unstructured (</a:t>
            </a:r>
            <a:r>
              <a:rPr lang="en-US" dirty="0" err="1"/>
              <a:t>yapılandırılmamış</a:t>
            </a:r>
            <a:r>
              <a:rPr lang="en-US" dirty="0"/>
              <a:t>)</a:t>
            </a:r>
          </a:p>
        </p:txBody>
      </p:sp>
    </p:spTree>
    <p:extLst>
      <p:ext uri="{BB962C8B-B14F-4D97-AF65-F5344CB8AC3E}">
        <p14:creationId xmlns:p14="http://schemas.microsoft.com/office/powerpoint/2010/main" val="4157411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033D87-6F01-8887-F197-A9108BA1F6C4}"/>
              </a:ext>
            </a:extLst>
          </p:cNvPr>
          <p:cNvSpPr>
            <a:spLocks noGrp="1"/>
          </p:cNvSpPr>
          <p:nvPr>
            <p:ph type="title"/>
          </p:nvPr>
        </p:nvSpPr>
        <p:spPr>
          <a:xfrm>
            <a:off x="204361" y="365760"/>
            <a:ext cx="9652871" cy="817646"/>
          </a:xfrm>
        </p:spPr>
        <p:txBody>
          <a:bodyPr/>
          <a:lstStyle/>
          <a:p>
            <a:r>
              <a:rPr lang="en-US" dirty="0"/>
              <a:t>Büyük Veri </a:t>
            </a:r>
            <a:r>
              <a:rPr lang="en-US" dirty="0" err="1"/>
              <a:t>Nasıl</a:t>
            </a:r>
            <a:r>
              <a:rPr lang="en-US" dirty="0"/>
              <a:t> </a:t>
            </a:r>
            <a:r>
              <a:rPr lang="en-US" dirty="0" err="1"/>
              <a:t>İşlenir</a:t>
            </a:r>
            <a:r>
              <a:rPr lang="en-US" dirty="0"/>
              <a:t>?</a:t>
            </a:r>
          </a:p>
        </p:txBody>
      </p:sp>
      <p:sp>
        <p:nvSpPr>
          <p:cNvPr id="3" name="İçerik Yer Tutucusu 2">
            <a:extLst>
              <a:ext uri="{FF2B5EF4-FFF2-40B4-BE49-F238E27FC236}">
                <a16:creationId xmlns:a16="http://schemas.microsoft.com/office/drawing/2014/main" id="{0875478E-56FD-7214-342D-2FCCBB1843F0}"/>
              </a:ext>
            </a:extLst>
          </p:cNvPr>
          <p:cNvSpPr>
            <a:spLocks noGrp="1"/>
          </p:cNvSpPr>
          <p:nvPr>
            <p:ph idx="1"/>
          </p:nvPr>
        </p:nvSpPr>
        <p:spPr>
          <a:xfrm>
            <a:off x="204361" y="1714251"/>
            <a:ext cx="3743525" cy="4777989"/>
          </a:xfrm>
        </p:spPr>
        <p:txBody>
          <a:bodyPr>
            <a:normAutofit/>
          </a:bodyPr>
          <a:lstStyle/>
          <a:p>
            <a:pPr marL="0" indent="0">
              <a:buNone/>
            </a:pPr>
            <a:r>
              <a:rPr lang="en-US" sz="2400" dirty="0"/>
              <a:t>•</a:t>
            </a:r>
            <a:r>
              <a:rPr lang="en-US" sz="2400" dirty="0" err="1"/>
              <a:t>Paralel</a:t>
            </a:r>
            <a:r>
              <a:rPr lang="en-US" sz="2400" dirty="0"/>
              <a:t> </a:t>
            </a:r>
            <a:r>
              <a:rPr lang="en-US" sz="2400" dirty="0" err="1"/>
              <a:t>İşlem</a:t>
            </a:r>
            <a:r>
              <a:rPr lang="en-US" sz="2400" dirty="0"/>
              <a:t>( Parallel processing) </a:t>
            </a:r>
          </a:p>
          <a:p>
            <a:pPr marL="0" indent="0">
              <a:buNone/>
            </a:pPr>
            <a:r>
              <a:rPr lang="en-US" sz="2400" dirty="0"/>
              <a:t>• </a:t>
            </a:r>
            <a:r>
              <a:rPr lang="en-US" sz="2400" dirty="0" err="1"/>
              <a:t>Birbirine</a:t>
            </a:r>
            <a:r>
              <a:rPr lang="en-US" sz="2400" dirty="0"/>
              <a:t> </a:t>
            </a:r>
            <a:r>
              <a:rPr lang="en-US" sz="2400" dirty="0" err="1"/>
              <a:t>Bağlı</a:t>
            </a:r>
            <a:r>
              <a:rPr lang="en-US" sz="2400" dirty="0"/>
              <a:t> </a:t>
            </a:r>
            <a:r>
              <a:rPr lang="en-US" sz="2400" dirty="0" err="1"/>
              <a:t>Sistemler</a:t>
            </a:r>
            <a:r>
              <a:rPr lang="en-US" sz="2400" dirty="0"/>
              <a:t> (Interconnected systems) </a:t>
            </a:r>
          </a:p>
        </p:txBody>
      </p:sp>
      <p:pic>
        <p:nvPicPr>
          <p:cNvPr id="5" name="Resim 4">
            <a:extLst>
              <a:ext uri="{FF2B5EF4-FFF2-40B4-BE49-F238E27FC236}">
                <a16:creationId xmlns:a16="http://schemas.microsoft.com/office/drawing/2014/main" id="{ED665C88-D703-E47E-B1BC-025EED389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976" y="1183406"/>
            <a:ext cx="7179624" cy="5413028"/>
          </a:xfrm>
          <a:prstGeom prst="rect">
            <a:avLst/>
          </a:prstGeom>
        </p:spPr>
      </p:pic>
    </p:spTree>
    <p:extLst>
      <p:ext uri="{BB962C8B-B14F-4D97-AF65-F5344CB8AC3E}">
        <p14:creationId xmlns:p14="http://schemas.microsoft.com/office/powerpoint/2010/main" val="1001784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819E2B-F836-9F8F-E773-A94369F55F8F}"/>
              </a:ext>
            </a:extLst>
          </p:cNvPr>
          <p:cNvSpPr>
            <a:spLocks noGrp="1"/>
          </p:cNvSpPr>
          <p:nvPr>
            <p:ph type="title"/>
          </p:nvPr>
        </p:nvSpPr>
        <p:spPr>
          <a:xfrm>
            <a:off x="1261871" y="365760"/>
            <a:ext cx="9739957" cy="780869"/>
          </a:xfrm>
        </p:spPr>
        <p:txBody>
          <a:bodyPr/>
          <a:lstStyle/>
          <a:p>
            <a:r>
              <a:rPr lang="en-US" dirty="0"/>
              <a:t>Big Data </a:t>
            </a:r>
            <a:r>
              <a:rPr lang="en-US" dirty="0" err="1"/>
              <a:t>Kaynakları</a:t>
            </a:r>
            <a:endParaRPr lang="en-US" dirty="0"/>
          </a:p>
        </p:txBody>
      </p:sp>
      <p:pic>
        <p:nvPicPr>
          <p:cNvPr id="5" name="İçerik Yer Tutucusu 4">
            <a:extLst>
              <a:ext uri="{FF2B5EF4-FFF2-40B4-BE49-F238E27FC236}">
                <a16:creationId xmlns:a16="http://schemas.microsoft.com/office/drawing/2014/main" id="{B718BBEA-BDB0-BDDE-9E7B-0C7272980B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6768" y="1291772"/>
            <a:ext cx="9028912" cy="4775200"/>
          </a:xfrm>
        </p:spPr>
      </p:pic>
    </p:spTree>
    <p:extLst>
      <p:ext uri="{BB962C8B-B14F-4D97-AF65-F5344CB8AC3E}">
        <p14:creationId xmlns:p14="http://schemas.microsoft.com/office/powerpoint/2010/main" val="367755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64B39B-0043-0D05-8AA7-06F13057AEA2}"/>
              </a:ext>
            </a:extLst>
          </p:cNvPr>
          <p:cNvSpPr>
            <a:spLocks noGrp="1"/>
          </p:cNvSpPr>
          <p:nvPr>
            <p:ph type="title"/>
          </p:nvPr>
        </p:nvSpPr>
        <p:spPr/>
        <p:txBody>
          <a:bodyPr/>
          <a:lstStyle/>
          <a:p>
            <a:r>
              <a:rPr lang="en-US" dirty="0"/>
              <a:t>Büyük Veri </a:t>
            </a:r>
            <a:r>
              <a:rPr lang="en-US" dirty="0" err="1"/>
              <a:t>Analizi</a:t>
            </a:r>
            <a:endParaRPr lang="en-US" dirty="0"/>
          </a:p>
        </p:txBody>
      </p:sp>
      <p:sp>
        <p:nvSpPr>
          <p:cNvPr id="3" name="İçerik Yer Tutucusu 2">
            <a:extLst>
              <a:ext uri="{FF2B5EF4-FFF2-40B4-BE49-F238E27FC236}">
                <a16:creationId xmlns:a16="http://schemas.microsoft.com/office/drawing/2014/main" id="{D806BC51-709A-0575-7F5F-4279B3B593E9}"/>
              </a:ext>
            </a:extLst>
          </p:cNvPr>
          <p:cNvSpPr>
            <a:spLocks noGrp="1"/>
          </p:cNvSpPr>
          <p:nvPr>
            <p:ph idx="1"/>
          </p:nvPr>
        </p:nvSpPr>
        <p:spPr/>
        <p:txBody>
          <a:bodyPr>
            <a:normAutofit/>
          </a:bodyPr>
          <a:lstStyle/>
          <a:p>
            <a:pPr marL="0" indent="0">
              <a:buNone/>
            </a:pPr>
            <a:r>
              <a:rPr lang="en-US" sz="2000" dirty="0"/>
              <a:t>• </a:t>
            </a:r>
            <a:r>
              <a:rPr lang="tr-TR" sz="2000" dirty="0"/>
              <a:t>Veri analitiği, verilerin toplanmasını, temizlenmesini, organize edilmesini, saklanmasını, analiz edilmesini ve yönetilmesini kapsayan tüm veri yaşam döngüsünün yönetimini içeren bir disiplindir.</a:t>
            </a:r>
          </a:p>
          <a:p>
            <a:pPr marL="0" indent="0">
              <a:buNone/>
            </a:pPr>
            <a:endParaRPr lang="en-US" sz="2000" dirty="0"/>
          </a:p>
        </p:txBody>
      </p:sp>
      <p:pic>
        <p:nvPicPr>
          <p:cNvPr id="5" name="Resim 4">
            <a:extLst>
              <a:ext uri="{FF2B5EF4-FFF2-40B4-BE49-F238E27FC236}">
                <a16:creationId xmlns:a16="http://schemas.microsoft.com/office/drawing/2014/main" id="{D7C045F2-5468-8F4B-AF8A-286794286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487" y="3429000"/>
            <a:ext cx="4037473" cy="2350039"/>
          </a:xfrm>
          <a:prstGeom prst="rect">
            <a:avLst/>
          </a:prstGeom>
        </p:spPr>
      </p:pic>
    </p:spTree>
    <p:extLst>
      <p:ext uri="{BB962C8B-B14F-4D97-AF65-F5344CB8AC3E}">
        <p14:creationId xmlns:p14="http://schemas.microsoft.com/office/powerpoint/2010/main" val="3004983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AF2AFB-80B6-6267-3D99-AD7988E29D61}"/>
              </a:ext>
            </a:extLst>
          </p:cNvPr>
          <p:cNvSpPr>
            <a:spLocks noGrp="1"/>
          </p:cNvSpPr>
          <p:nvPr>
            <p:ph type="title"/>
          </p:nvPr>
        </p:nvSpPr>
        <p:spPr>
          <a:xfrm>
            <a:off x="1261872" y="365760"/>
            <a:ext cx="9812528" cy="1013097"/>
          </a:xfrm>
        </p:spPr>
        <p:txBody>
          <a:bodyPr/>
          <a:lstStyle/>
          <a:p>
            <a:r>
              <a:rPr lang="en-US" dirty="0"/>
              <a:t>Büyük Veri Analitiği </a:t>
            </a:r>
            <a:r>
              <a:rPr lang="en-US" dirty="0" err="1"/>
              <a:t>Kategorileri</a:t>
            </a:r>
            <a:endParaRPr lang="en-US" dirty="0"/>
          </a:p>
        </p:txBody>
      </p:sp>
      <p:sp>
        <p:nvSpPr>
          <p:cNvPr id="3" name="İçerik Yer Tutucusu 2">
            <a:extLst>
              <a:ext uri="{FF2B5EF4-FFF2-40B4-BE49-F238E27FC236}">
                <a16:creationId xmlns:a16="http://schemas.microsoft.com/office/drawing/2014/main" id="{715F0E17-EAFD-AED6-488D-85DD7CE28D57}"/>
              </a:ext>
            </a:extLst>
          </p:cNvPr>
          <p:cNvSpPr>
            <a:spLocks noGrp="1"/>
          </p:cNvSpPr>
          <p:nvPr>
            <p:ph idx="1"/>
          </p:nvPr>
        </p:nvSpPr>
        <p:spPr>
          <a:xfrm>
            <a:off x="1261871" y="1828800"/>
            <a:ext cx="9943157" cy="4368800"/>
          </a:xfrm>
        </p:spPr>
        <p:txBody>
          <a:bodyPr>
            <a:normAutofit/>
          </a:bodyPr>
          <a:lstStyle/>
          <a:p>
            <a:pPr marL="0" indent="0">
              <a:buNone/>
            </a:pPr>
            <a:r>
              <a:rPr lang="en-US" dirty="0"/>
              <a:t>V</a:t>
            </a:r>
            <a:r>
              <a:rPr lang="tr-TR" dirty="0"/>
              <a:t>eri analitiği, bilimsel destekle veriye dayalı karar almayı mümkün kılar, böylece kararlar yalnızca geçmiş deneyimlere veya sezgilere değil, gerçek verilere dayanabilir. Ürettikleri sonuçlara göre ayrılan dört genel analitik kategorisi vardır:</a:t>
            </a:r>
            <a:endParaRPr lang="en-US" dirty="0"/>
          </a:p>
          <a:p>
            <a:pPr marL="0" indent="0">
              <a:buNone/>
            </a:pPr>
            <a:r>
              <a:rPr lang="en-US" dirty="0"/>
              <a:t>    </a:t>
            </a:r>
          </a:p>
          <a:p>
            <a:pPr marL="0" indent="0">
              <a:buNone/>
            </a:pPr>
            <a:endParaRPr lang="en-US" dirty="0"/>
          </a:p>
          <a:p>
            <a:pPr marL="0" indent="0">
              <a:buNone/>
            </a:pPr>
            <a:r>
              <a:rPr lang="en-US" dirty="0"/>
              <a:t>• </a:t>
            </a:r>
            <a:r>
              <a:rPr lang="en-US" dirty="0" err="1"/>
              <a:t>Tanımlayıcı</a:t>
            </a:r>
            <a:r>
              <a:rPr lang="en-US" dirty="0"/>
              <a:t> </a:t>
            </a:r>
            <a:r>
              <a:rPr lang="en-US" dirty="0" err="1"/>
              <a:t>Analitik</a:t>
            </a:r>
            <a:r>
              <a:rPr lang="en-US" dirty="0"/>
              <a:t> (descriptive analytics)</a:t>
            </a:r>
          </a:p>
          <a:p>
            <a:pPr marL="0" indent="0">
              <a:buNone/>
            </a:pPr>
            <a:r>
              <a:rPr lang="en-US" dirty="0"/>
              <a:t>• </a:t>
            </a:r>
            <a:r>
              <a:rPr lang="en-US" dirty="0" err="1"/>
              <a:t>Teşhis</a:t>
            </a:r>
            <a:r>
              <a:rPr lang="en-US" dirty="0"/>
              <a:t> Analitiği (diagnostic analytics)</a:t>
            </a:r>
          </a:p>
          <a:p>
            <a:pPr marL="0" indent="0">
              <a:buNone/>
            </a:pPr>
            <a:r>
              <a:rPr lang="en-US" dirty="0"/>
              <a:t>• </a:t>
            </a:r>
            <a:r>
              <a:rPr lang="en-US" dirty="0" err="1"/>
              <a:t>Tahmine</a:t>
            </a:r>
            <a:r>
              <a:rPr lang="en-US" dirty="0"/>
              <a:t> </a:t>
            </a:r>
            <a:r>
              <a:rPr lang="en-US" dirty="0" err="1"/>
              <a:t>Dayalı</a:t>
            </a:r>
            <a:r>
              <a:rPr lang="en-US" dirty="0"/>
              <a:t> </a:t>
            </a:r>
            <a:r>
              <a:rPr lang="en-US" dirty="0" err="1"/>
              <a:t>Analitik</a:t>
            </a:r>
            <a:r>
              <a:rPr lang="en-US" dirty="0"/>
              <a:t> (predictive analytics)</a:t>
            </a:r>
          </a:p>
          <a:p>
            <a:pPr marL="0" indent="0">
              <a:buNone/>
            </a:pPr>
            <a:r>
              <a:rPr lang="en-US" dirty="0"/>
              <a:t>• </a:t>
            </a:r>
            <a:r>
              <a:rPr lang="en-US" dirty="0" err="1"/>
              <a:t>Kuralcı</a:t>
            </a:r>
            <a:r>
              <a:rPr lang="en-US" dirty="0"/>
              <a:t> </a:t>
            </a:r>
            <a:r>
              <a:rPr lang="en-US" dirty="0" err="1"/>
              <a:t>Analitik</a:t>
            </a:r>
            <a:r>
              <a:rPr lang="en-US" dirty="0"/>
              <a:t> (prescriptive analytics) </a:t>
            </a:r>
          </a:p>
        </p:txBody>
      </p:sp>
      <p:pic>
        <p:nvPicPr>
          <p:cNvPr id="5" name="Resim 4">
            <a:extLst>
              <a:ext uri="{FF2B5EF4-FFF2-40B4-BE49-F238E27FC236}">
                <a16:creationId xmlns:a16="http://schemas.microsoft.com/office/drawing/2014/main" id="{7E3EA9EC-E3CB-EC81-FF3A-735BC3170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425" y="2902909"/>
            <a:ext cx="3543607" cy="3589331"/>
          </a:xfrm>
          <a:prstGeom prst="rect">
            <a:avLst/>
          </a:prstGeom>
        </p:spPr>
      </p:pic>
    </p:spTree>
    <p:extLst>
      <p:ext uri="{BB962C8B-B14F-4D97-AF65-F5344CB8AC3E}">
        <p14:creationId xmlns:p14="http://schemas.microsoft.com/office/powerpoint/2010/main" val="204286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F23DAD-5D77-BA0B-6E17-6F2E7963420B}"/>
              </a:ext>
            </a:extLst>
          </p:cNvPr>
          <p:cNvSpPr>
            <a:spLocks noGrp="1"/>
          </p:cNvSpPr>
          <p:nvPr>
            <p:ph type="title"/>
          </p:nvPr>
        </p:nvSpPr>
        <p:spPr/>
        <p:txBody>
          <a:bodyPr/>
          <a:lstStyle/>
          <a:p>
            <a:r>
              <a:rPr lang="en-US" dirty="0"/>
              <a:t>Büyük Veri Analitiği </a:t>
            </a:r>
            <a:r>
              <a:rPr lang="en-US" dirty="0" err="1"/>
              <a:t>Kategorileri</a:t>
            </a:r>
            <a:endParaRPr lang="en-US" dirty="0"/>
          </a:p>
        </p:txBody>
      </p:sp>
      <p:sp>
        <p:nvSpPr>
          <p:cNvPr id="3" name="İçerik Yer Tutucusu 2">
            <a:extLst>
              <a:ext uri="{FF2B5EF4-FFF2-40B4-BE49-F238E27FC236}">
                <a16:creationId xmlns:a16="http://schemas.microsoft.com/office/drawing/2014/main" id="{2362188B-C3B6-38DA-B2AC-1EBC7244D612}"/>
              </a:ext>
            </a:extLst>
          </p:cNvPr>
          <p:cNvSpPr>
            <a:spLocks noGrp="1"/>
          </p:cNvSpPr>
          <p:nvPr>
            <p:ph idx="1"/>
          </p:nvPr>
        </p:nvSpPr>
        <p:spPr>
          <a:xfrm>
            <a:off x="1261872" y="1828800"/>
            <a:ext cx="4210014" cy="4383314"/>
          </a:xfrm>
        </p:spPr>
        <p:txBody>
          <a:bodyPr>
            <a:normAutofit/>
          </a:bodyPr>
          <a:lstStyle/>
          <a:p>
            <a:pPr marL="0" indent="0">
              <a:buNone/>
            </a:pPr>
            <a:r>
              <a:rPr lang="en-US" sz="2000" dirty="0"/>
              <a:t>1- Descriptive Analytics: </a:t>
            </a:r>
            <a:r>
              <a:rPr lang="en-US" sz="2000" dirty="0" err="1"/>
              <a:t>Daha</a:t>
            </a:r>
            <a:r>
              <a:rPr lang="en-US" sz="2000" dirty="0"/>
              <a:t> </a:t>
            </a:r>
            <a:r>
              <a:rPr lang="en-US" sz="2000" dirty="0" err="1"/>
              <a:t>önce</a:t>
            </a:r>
            <a:r>
              <a:rPr lang="en-US" sz="2000" dirty="0"/>
              <a:t> </a:t>
            </a:r>
            <a:r>
              <a:rPr lang="en-US" sz="2000" dirty="0" err="1"/>
              <a:t>gerçekleşmiş</a:t>
            </a:r>
            <a:r>
              <a:rPr lang="en-US" sz="2000" dirty="0"/>
              <a:t> </a:t>
            </a:r>
            <a:r>
              <a:rPr lang="en-US" sz="2000" dirty="0" err="1"/>
              <a:t>olaylarla</a:t>
            </a:r>
            <a:r>
              <a:rPr lang="en-US" sz="2000" dirty="0"/>
              <a:t> </a:t>
            </a:r>
            <a:r>
              <a:rPr lang="en-US" sz="2000" dirty="0" err="1"/>
              <a:t>ilgili</a:t>
            </a:r>
            <a:r>
              <a:rPr lang="en-US" sz="2000" dirty="0"/>
              <a:t> </a:t>
            </a:r>
            <a:r>
              <a:rPr lang="en-US" sz="2000" dirty="0" err="1"/>
              <a:t>soruların</a:t>
            </a:r>
            <a:r>
              <a:rPr lang="en-US" sz="2000" dirty="0"/>
              <a:t> </a:t>
            </a:r>
            <a:r>
              <a:rPr lang="en-US" sz="2000" dirty="0" err="1"/>
              <a:t>yanıtını</a:t>
            </a:r>
            <a:r>
              <a:rPr lang="en-US" sz="2000" dirty="0"/>
              <a:t> </a:t>
            </a:r>
            <a:r>
              <a:rPr lang="en-US" sz="2000" dirty="0" err="1"/>
              <a:t>araştırmaktadır</a:t>
            </a:r>
            <a:r>
              <a:rPr lang="en-US" sz="2000" dirty="0"/>
              <a:t>.</a:t>
            </a:r>
          </a:p>
          <a:p>
            <a:pPr marL="0" indent="0">
              <a:buNone/>
            </a:pPr>
            <a:r>
              <a:rPr lang="en-US" sz="2000" dirty="0"/>
              <a:t>• </a:t>
            </a:r>
            <a:r>
              <a:rPr lang="tr-TR" sz="2000" dirty="0"/>
              <a:t>Geçtiğimiz 12 ayda satış hacmi neydi? </a:t>
            </a:r>
            <a:endParaRPr lang="en-US" sz="2000" dirty="0"/>
          </a:p>
          <a:p>
            <a:pPr marL="0" indent="0">
              <a:buNone/>
            </a:pPr>
            <a:r>
              <a:rPr lang="en-US" sz="2000" dirty="0"/>
              <a:t>• </a:t>
            </a:r>
            <a:r>
              <a:rPr lang="tr-TR" sz="2000" dirty="0"/>
              <a:t>Önem derecesine ve coğrafi konuma göre sınıflandırılmış olarak alınan destek çağrılarının sayısı nedir? </a:t>
            </a:r>
            <a:endParaRPr lang="en-US" sz="2000" dirty="0"/>
          </a:p>
          <a:p>
            <a:pPr marL="0" indent="0">
              <a:buNone/>
            </a:pPr>
            <a:r>
              <a:rPr lang="en-US" sz="2000" dirty="0"/>
              <a:t>• </a:t>
            </a:r>
            <a:r>
              <a:rPr lang="tr-TR" sz="2000" dirty="0"/>
              <a:t>Her satış temsilcisinin kazandığı aylık komisyon nedir?</a:t>
            </a:r>
            <a:endParaRPr lang="en-US" sz="2000" dirty="0"/>
          </a:p>
          <a:p>
            <a:pPr marL="0" indent="0">
              <a:buNone/>
            </a:pPr>
            <a:endParaRPr lang="en-US" sz="2000" dirty="0"/>
          </a:p>
        </p:txBody>
      </p:sp>
      <p:pic>
        <p:nvPicPr>
          <p:cNvPr id="5" name="Resim 4">
            <a:extLst>
              <a:ext uri="{FF2B5EF4-FFF2-40B4-BE49-F238E27FC236}">
                <a16:creationId xmlns:a16="http://schemas.microsoft.com/office/drawing/2014/main" id="{D5E12A23-BCF4-DCB0-DF4D-603812AA5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116" y="1828800"/>
            <a:ext cx="3635055" cy="3558848"/>
          </a:xfrm>
          <a:prstGeom prst="rect">
            <a:avLst/>
          </a:prstGeom>
        </p:spPr>
      </p:pic>
    </p:spTree>
    <p:extLst>
      <p:ext uri="{BB962C8B-B14F-4D97-AF65-F5344CB8AC3E}">
        <p14:creationId xmlns:p14="http://schemas.microsoft.com/office/powerpoint/2010/main" val="4202527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B8DD2C-4506-9849-4FE1-143512168844}"/>
              </a:ext>
            </a:extLst>
          </p:cNvPr>
          <p:cNvSpPr>
            <a:spLocks noGrp="1"/>
          </p:cNvSpPr>
          <p:nvPr>
            <p:ph type="title"/>
          </p:nvPr>
        </p:nvSpPr>
        <p:spPr/>
        <p:txBody>
          <a:bodyPr/>
          <a:lstStyle/>
          <a:p>
            <a:r>
              <a:rPr lang="en-US" dirty="0"/>
              <a:t>Büyük Veri Analitiği </a:t>
            </a:r>
            <a:r>
              <a:rPr lang="en-US" dirty="0" err="1"/>
              <a:t>Kategorileri</a:t>
            </a:r>
            <a:endParaRPr lang="en-US" dirty="0"/>
          </a:p>
        </p:txBody>
      </p:sp>
      <p:sp>
        <p:nvSpPr>
          <p:cNvPr id="3" name="İçerik Yer Tutucusu 2">
            <a:extLst>
              <a:ext uri="{FF2B5EF4-FFF2-40B4-BE49-F238E27FC236}">
                <a16:creationId xmlns:a16="http://schemas.microsoft.com/office/drawing/2014/main" id="{68638584-8B77-2204-6B07-F026B39ED937}"/>
              </a:ext>
            </a:extLst>
          </p:cNvPr>
          <p:cNvSpPr>
            <a:spLocks noGrp="1"/>
          </p:cNvSpPr>
          <p:nvPr>
            <p:ph idx="1"/>
          </p:nvPr>
        </p:nvSpPr>
        <p:spPr>
          <a:xfrm>
            <a:off x="1261872" y="1828800"/>
            <a:ext cx="4514814" cy="4351337"/>
          </a:xfrm>
        </p:spPr>
        <p:txBody>
          <a:bodyPr/>
          <a:lstStyle/>
          <a:p>
            <a:r>
              <a:rPr lang="en-US" dirty="0"/>
              <a:t>2- Diagnostic Analytics: </a:t>
            </a:r>
            <a:r>
              <a:rPr lang="tr-TR" dirty="0"/>
              <a:t>Geçmişte meydana gelen bir olgunun nedenini, olayın arkasındaki nedene odaklanan sorular kullanarak </a:t>
            </a:r>
            <a:r>
              <a:rPr lang="en-US" dirty="0" err="1"/>
              <a:t>belirlemektedir</a:t>
            </a:r>
            <a:r>
              <a:rPr lang="tr-TR" dirty="0"/>
              <a:t>. </a:t>
            </a:r>
            <a:endParaRPr lang="en-US" dirty="0"/>
          </a:p>
          <a:p>
            <a:r>
              <a:rPr lang="tr-TR" dirty="0"/>
              <a:t>Neden 2. Çeyrek satışları 1. Çeyrek satışlarından daha azdı? </a:t>
            </a:r>
            <a:endParaRPr lang="en-US" dirty="0"/>
          </a:p>
          <a:p>
            <a:r>
              <a:rPr lang="tr-TR" dirty="0"/>
              <a:t>Neden Doğu bölgesinden gelen destek çağrıları Batı bölgesinden daha fazla? </a:t>
            </a:r>
          </a:p>
          <a:p>
            <a:r>
              <a:rPr lang="tr-TR" dirty="0"/>
              <a:t> Son üç ayda yeniden hasta kabul oranlarında neden artış oldu?</a:t>
            </a:r>
          </a:p>
        </p:txBody>
      </p:sp>
      <p:sp>
        <p:nvSpPr>
          <p:cNvPr id="4" name="Metin kutusu 3">
            <a:extLst>
              <a:ext uri="{FF2B5EF4-FFF2-40B4-BE49-F238E27FC236}">
                <a16:creationId xmlns:a16="http://schemas.microsoft.com/office/drawing/2014/main" id="{BE18D251-4B76-790F-9664-0163FCCC3728}"/>
              </a:ext>
            </a:extLst>
          </p:cNvPr>
          <p:cNvSpPr txBox="1"/>
          <p:nvPr/>
        </p:nvSpPr>
        <p:spPr>
          <a:xfrm>
            <a:off x="6284686" y="5239657"/>
            <a:ext cx="4669826" cy="1200329"/>
          </a:xfrm>
          <a:prstGeom prst="rect">
            <a:avLst/>
          </a:prstGeom>
          <a:noFill/>
        </p:spPr>
        <p:txBody>
          <a:bodyPr wrap="square" rtlCol="0">
            <a:spAutoFit/>
          </a:bodyPr>
          <a:lstStyle/>
          <a:p>
            <a:r>
              <a:rPr lang="en-US" dirty="0"/>
              <a:t>Diagnostic analytics (</a:t>
            </a:r>
            <a:r>
              <a:rPr lang="en-US" dirty="0" err="1"/>
              <a:t>Teşhis</a:t>
            </a:r>
            <a:r>
              <a:rPr lang="en-US" dirty="0"/>
              <a:t> Analitiği), </a:t>
            </a:r>
            <a:r>
              <a:rPr lang="en-US" dirty="0" err="1"/>
              <a:t>detaya</a:t>
            </a:r>
            <a:r>
              <a:rPr lang="en-US" dirty="0"/>
              <a:t> </a:t>
            </a:r>
            <a:r>
              <a:rPr lang="en-US" dirty="0" err="1"/>
              <a:t>inme</a:t>
            </a:r>
            <a:r>
              <a:rPr lang="en-US" dirty="0"/>
              <a:t> ve </a:t>
            </a:r>
            <a:r>
              <a:rPr lang="en-US" dirty="0" err="1"/>
              <a:t>toparlama</a:t>
            </a:r>
            <a:r>
              <a:rPr lang="en-US" dirty="0"/>
              <a:t> </a:t>
            </a:r>
            <a:r>
              <a:rPr lang="en-US" dirty="0" err="1"/>
              <a:t>analizi</a:t>
            </a:r>
            <a:r>
              <a:rPr lang="en-US" dirty="0"/>
              <a:t> </a:t>
            </a:r>
            <a:r>
              <a:rPr lang="en-US" dirty="0" err="1"/>
              <a:t>gerçekleştirmek</a:t>
            </a:r>
            <a:r>
              <a:rPr lang="en-US" dirty="0"/>
              <a:t> </a:t>
            </a:r>
            <a:r>
              <a:rPr lang="en-US" dirty="0" err="1"/>
              <a:t>için</a:t>
            </a:r>
            <a:r>
              <a:rPr lang="en-US" dirty="0"/>
              <a:t> </a:t>
            </a:r>
            <a:r>
              <a:rPr lang="en-US" dirty="0" err="1"/>
              <a:t>uygun</a:t>
            </a:r>
            <a:r>
              <a:rPr lang="en-US" dirty="0"/>
              <a:t> </a:t>
            </a:r>
            <a:r>
              <a:rPr lang="en-US" dirty="0" err="1"/>
              <a:t>verilerle</a:t>
            </a:r>
            <a:r>
              <a:rPr lang="en-US" dirty="0"/>
              <a:t> </a:t>
            </a:r>
            <a:r>
              <a:rPr lang="en-US" dirty="0" err="1"/>
              <a:t>sonuçlanabilir</a:t>
            </a:r>
            <a:endParaRPr lang="en-US" dirty="0"/>
          </a:p>
        </p:txBody>
      </p:sp>
      <p:pic>
        <p:nvPicPr>
          <p:cNvPr id="6" name="Resim 5">
            <a:extLst>
              <a:ext uri="{FF2B5EF4-FFF2-40B4-BE49-F238E27FC236}">
                <a16:creationId xmlns:a16="http://schemas.microsoft.com/office/drawing/2014/main" id="{AF865372-F24E-5022-2B4D-497874FDA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686" y="2013083"/>
            <a:ext cx="4550330" cy="2754148"/>
          </a:xfrm>
          <a:prstGeom prst="rect">
            <a:avLst/>
          </a:prstGeom>
        </p:spPr>
      </p:pic>
    </p:spTree>
    <p:extLst>
      <p:ext uri="{BB962C8B-B14F-4D97-AF65-F5344CB8AC3E}">
        <p14:creationId xmlns:p14="http://schemas.microsoft.com/office/powerpoint/2010/main" val="3075294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9E49DE-90F6-66AF-510E-A6BBC66B5208}"/>
              </a:ext>
            </a:extLst>
          </p:cNvPr>
          <p:cNvSpPr>
            <a:spLocks noGrp="1"/>
          </p:cNvSpPr>
          <p:nvPr>
            <p:ph type="title"/>
          </p:nvPr>
        </p:nvSpPr>
        <p:spPr>
          <a:xfrm>
            <a:off x="1261872" y="365760"/>
            <a:ext cx="9594814" cy="1013097"/>
          </a:xfrm>
        </p:spPr>
        <p:txBody>
          <a:bodyPr/>
          <a:lstStyle/>
          <a:p>
            <a:r>
              <a:rPr lang="en-US" dirty="0"/>
              <a:t>Büyük Veri Analitiği </a:t>
            </a:r>
            <a:r>
              <a:rPr lang="en-US" dirty="0" err="1"/>
              <a:t>Kategorileri</a:t>
            </a:r>
            <a:endParaRPr lang="en-US" dirty="0"/>
          </a:p>
        </p:txBody>
      </p:sp>
      <p:sp>
        <p:nvSpPr>
          <p:cNvPr id="3" name="İçerik Yer Tutucusu 2">
            <a:extLst>
              <a:ext uri="{FF2B5EF4-FFF2-40B4-BE49-F238E27FC236}">
                <a16:creationId xmlns:a16="http://schemas.microsoft.com/office/drawing/2014/main" id="{ED19B77B-EF9F-599F-E35A-5CF6EB8CE4B7}"/>
              </a:ext>
            </a:extLst>
          </p:cNvPr>
          <p:cNvSpPr>
            <a:spLocks noGrp="1"/>
          </p:cNvSpPr>
          <p:nvPr>
            <p:ph idx="1"/>
          </p:nvPr>
        </p:nvSpPr>
        <p:spPr>
          <a:xfrm>
            <a:off x="1261872" y="1828800"/>
            <a:ext cx="4529328" cy="4397829"/>
          </a:xfrm>
        </p:spPr>
        <p:txBody>
          <a:bodyPr/>
          <a:lstStyle/>
          <a:p>
            <a:pPr marL="0" indent="0">
              <a:buNone/>
            </a:pPr>
            <a:r>
              <a:rPr lang="en-US" dirty="0"/>
              <a:t>3- Predictive Analytics: </a:t>
            </a:r>
            <a:r>
              <a:rPr lang="tr-TR" dirty="0"/>
              <a:t>Gelecekte meydana gelebilecek bir olayın sonucunu </a:t>
            </a:r>
            <a:r>
              <a:rPr lang="en-US" dirty="0" err="1"/>
              <a:t>belirlemede</a:t>
            </a:r>
            <a:r>
              <a:rPr lang="en-US" dirty="0"/>
              <a:t> </a:t>
            </a:r>
            <a:r>
              <a:rPr lang="en-US" dirty="0" err="1"/>
              <a:t>kullanılmaktadır</a:t>
            </a:r>
            <a:r>
              <a:rPr lang="en-US" dirty="0"/>
              <a:t>.</a:t>
            </a:r>
          </a:p>
          <a:p>
            <a:r>
              <a:rPr lang="tr-TR" dirty="0"/>
              <a:t>Bir müşterinin aylık ödemesini kaçırdığı takdirde krediyi temerrüde düşürme olasılığı nedir</a:t>
            </a:r>
            <a:r>
              <a:rPr lang="en-US" dirty="0"/>
              <a:t>?</a:t>
            </a:r>
          </a:p>
          <a:p>
            <a:r>
              <a:rPr lang="en-US" dirty="0"/>
              <a:t>A </a:t>
            </a:r>
            <a:r>
              <a:rPr lang="en-US" dirty="0" err="1"/>
              <a:t>ilacı</a:t>
            </a:r>
            <a:r>
              <a:rPr lang="en-US" dirty="0"/>
              <a:t> </a:t>
            </a:r>
            <a:r>
              <a:rPr lang="en-US" dirty="0" err="1"/>
              <a:t>yerine</a:t>
            </a:r>
            <a:r>
              <a:rPr lang="en-US" dirty="0"/>
              <a:t> B </a:t>
            </a:r>
            <a:r>
              <a:rPr lang="en-US" dirty="0" err="1"/>
              <a:t>ilacı</a:t>
            </a:r>
            <a:r>
              <a:rPr lang="en-US" dirty="0"/>
              <a:t> </a:t>
            </a:r>
            <a:r>
              <a:rPr lang="en-US" dirty="0" err="1"/>
              <a:t>uygulanırsa</a:t>
            </a:r>
            <a:r>
              <a:rPr lang="en-US" dirty="0"/>
              <a:t> </a:t>
            </a:r>
            <a:r>
              <a:rPr lang="en-US" dirty="0" err="1"/>
              <a:t>hastanın</a:t>
            </a:r>
            <a:r>
              <a:rPr lang="en-US" dirty="0"/>
              <a:t> </a:t>
            </a:r>
            <a:r>
              <a:rPr lang="en-US" dirty="0" err="1"/>
              <a:t>hayatta</a:t>
            </a:r>
            <a:r>
              <a:rPr lang="en-US" dirty="0"/>
              <a:t> </a:t>
            </a:r>
            <a:r>
              <a:rPr lang="en-US" dirty="0" err="1"/>
              <a:t>kalma</a:t>
            </a:r>
            <a:r>
              <a:rPr lang="en-US" dirty="0"/>
              <a:t> oranı ne </a:t>
            </a:r>
            <a:r>
              <a:rPr lang="en-US" dirty="0" err="1"/>
              <a:t>olur</a:t>
            </a:r>
            <a:r>
              <a:rPr lang="en-US" dirty="0"/>
              <a:t>?</a:t>
            </a:r>
          </a:p>
          <a:p>
            <a:pPr marL="0" indent="0">
              <a:buNone/>
            </a:pPr>
            <a:r>
              <a:rPr lang="en-US" dirty="0"/>
              <a:t>• </a:t>
            </a:r>
            <a:r>
              <a:rPr lang="tr-TR" dirty="0"/>
              <a:t>Bir müşteri A ve B Ürünlerini satın aldıysa, C Ürününü de satın alma olasılıkları nedir?</a:t>
            </a:r>
            <a:endParaRPr lang="en-US" dirty="0"/>
          </a:p>
          <a:p>
            <a:pPr marL="0" indent="0">
              <a:buNone/>
            </a:pPr>
            <a:endParaRPr lang="en-US" dirty="0"/>
          </a:p>
        </p:txBody>
      </p:sp>
      <p:pic>
        <p:nvPicPr>
          <p:cNvPr id="5" name="Resim 4">
            <a:extLst>
              <a:ext uri="{FF2B5EF4-FFF2-40B4-BE49-F238E27FC236}">
                <a16:creationId xmlns:a16="http://schemas.microsoft.com/office/drawing/2014/main" id="{F8FDC6E0-58F6-142A-AEE6-E4C4996A8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379" y="1828800"/>
            <a:ext cx="4232307" cy="3301551"/>
          </a:xfrm>
          <a:prstGeom prst="rect">
            <a:avLst/>
          </a:prstGeom>
        </p:spPr>
      </p:pic>
    </p:spTree>
    <p:extLst>
      <p:ext uri="{BB962C8B-B14F-4D97-AF65-F5344CB8AC3E}">
        <p14:creationId xmlns:p14="http://schemas.microsoft.com/office/powerpoint/2010/main" val="498840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E3C897-DDA9-FF24-CC41-2686C4BEB77D}"/>
              </a:ext>
            </a:extLst>
          </p:cNvPr>
          <p:cNvSpPr>
            <a:spLocks noGrp="1"/>
          </p:cNvSpPr>
          <p:nvPr>
            <p:ph type="title"/>
          </p:nvPr>
        </p:nvSpPr>
        <p:spPr>
          <a:xfrm>
            <a:off x="1261872" y="365760"/>
            <a:ext cx="9609328" cy="1042126"/>
          </a:xfrm>
        </p:spPr>
        <p:txBody>
          <a:bodyPr/>
          <a:lstStyle/>
          <a:p>
            <a:r>
              <a:rPr lang="en-US" dirty="0"/>
              <a:t>Big Data Analytics Categories</a:t>
            </a:r>
          </a:p>
        </p:txBody>
      </p:sp>
      <p:sp>
        <p:nvSpPr>
          <p:cNvPr id="3" name="İçerik Yer Tutucusu 2">
            <a:extLst>
              <a:ext uri="{FF2B5EF4-FFF2-40B4-BE49-F238E27FC236}">
                <a16:creationId xmlns:a16="http://schemas.microsoft.com/office/drawing/2014/main" id="{D729A7BE-99BE-9128-CCC3-20CC516A4777}"/>
              </a:ext>
            </a:extLst>
          </p:cNvPr>
          <p:cNvSpPr>
            <a:spLocks noGrp="1"/>
          </p:cNvSpPr>
          <p:nvPr>
            <p:ph idx="1"/>
          </p:nvPr>
        </p:nvSpPr>
        <p:spPr>
          <a:xfrm>
            <a:off x="1261872" y="1828800"/>
            <a:ext cx="5109899" cy="3705822"/>
          </a:xfrm>
        </p:spPr>
        <p:txBody>
          <a:bodyPr>
            <a:normAutofit/>
          </a:bodyPr>
          <a:lstStyle/>
          <a:p>
            <a:r>
              <a:rPr lang="en-US" dirty="0"/>
              <a:t>4- Prescriptive Analytics: </a:t>
            </a:r>
            <a:r>
              <a:rPr lang="tr-TR" dirty="0"/>
              <a:t>Alınması gereken eylemlerin reçetelenmesi yoluyla tahmine dayalı analitiklerin sonuçları üzerine inşa edilir. Odak noktası yalnızca öngörülen seçeneğin takip edilmesinin en iyi olduğu değil, aynı zamanda bunun </a:t>
            </a:r>
            <a:r>
              <a:rPr lang="en-US" dirty="0" err="1"/>
              <a:t>neden</a:t>
            </a:r>
            <a:r>
              <a:rPr lang="en-US" dirty="0"/>
              <a:t> </a:t>
            </a:r>
            <a:r>
              <a:rPr lang="en-US" dirty="0" err="1"/>
              <a:t>olduğudur</a:t>
            </a:r>
            <a:r>
              <a:rPr lang="en-US" dirty="0"/>
              <a:t>.</a:t>
            </a:r>
          </a:p>
          <a:p>
            <a:pPr marL="0" indent="0">
              <a:buNone/>
            </a:pPr>
            <a:r>
              <a:rPr lang="en-US" dirty="0"/>
              <a:t>• </a:t>
            </a:r>
            <a:r>
              <a:rPr lang="tr-TR" dirty="0"/>
              <a:t>Üç ilaç arasında hangisi en iyi sonucu veriyor? </a:t>
            </a:r>
            <a:endParaRPr lang="en-US" dirty="0"/>
          </a:p>
          <a:p>
            <a:pPr marL="0" indent="0">
              <a:buNone/>
            </a:pPr>
            <a:r>
              <a:rPr lang="en-US" dirty="0"/>
              <a:t>• </a:t>
            </a:r>
            <a:r>
              <a:rPr lang="tr-TR" dirty="0"/>
              <a:t>Belirli bir hisse senedinin alım satımı için en iyi zaman ne zamandır?</a:t>
            </a:r>
            <a:endParaRPr lang="en-US" dirty="0"/>
          </a:p>
        </p:txBody>
      </p:sp>
      <p:sp>
        <p:nvSpPr>
          <p:cNvPr id="4" name="Metin kutusu 3">
            <a:extLst>
              <a:ext uri="{FF2B5EF4-FFF2-40B4-BE49-F238E27FC236}">
                <a16:creationId xmlns:a16="http://schemas.microsoft.com/office/drawing/2014/main" id="{469EAB9C-1579-FB99-D369-93A503564D8F}"/>
              </a:ext>
            </a:extLst>
          </p:cNvPr>
          <p:cNvSpPr txBox="1"/>
          <p:nvPr/>
        </p:nvSpPr>
        <p:spPr>
          <a:xfrm>
            <a:off x="1074057" y="5675189"/>
            <a:ext cx="9797143" cy="923330"/>
          </a:xfrm>
          <a:prstGeom prst="rect">
            <a:avLst/>
          </a:prstGeom>
          <a:noFill/>
        </p:spPr>
        <p:txBody>
          <a:bodyPr wrap="square" rtlCol="0">
            <a:spAutoFit/>
          </a:bodyPr>
          <a:lstStyle/>
          <a:p>
            <a:r>
              <a:rPr lang="tr-TR" dirty="0"/>
              <a:t>Kuralcı analitik</a:t>
            </a:r>
            <a:r>
              <a:rPr lang="en-US" dirty="0"/>
              <a:t> (Prescriptive Analytics)</a:t>
            </a:r>
            <a:r>
              <a:rPr lang="tr-TR" dirty="0"/>
              <a:t>, diğer tüm analitik türlerinden daha fazla değer sağlar ve buna bağlı olarak en gelişmiş beceri setinin yanı sıra özel yazılım ve araçlar gerektirir.</a:t>
            </a:r>
          </a:p>
        </p:txBody>
      </p:sp>
      <p:pic>
        <p:nvPicPr>
          <p:cNvPr id="6" name="Resim 5">
            <a:extLst>
              <a:ext uri="{FF2B5EF4-FFF2-40B4-BE49-F238E27FC236}">
                <a16:creationId xmlns:a16="http://schemas.microsoft.com/office/drawing/2014/main" id="{AE3A1871-9C06-4204-C90C-ABF731144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059" y="1407886"/>
            <a:ext cx="3605141" cy="4126736"/>
          </a:xfrm>
          <a:prstGeom prst="rect">
            <a:avLst/>
          </a:prstGeom>
        </p:spPr>
      </p:pic>
    </p:spTree>
    <p:extLst>
      <p:ext uri="{BB962C8B-B14F-4D97-AF65-F5344CB8AC3E}">
        <p14:creationId xmlns:p14="http://schemas.microsoft.com/office/powerpoint/2010/main" val="1967926381"/>
      </p:ext>
    </p:extLst>
  </p:cSld>
  <p:clrMapOvr>
    <a:masterClrMapping/>
  </p:clrMapOvr>
</p:sld>
</file>

<file path=ppt/theme/theme1.xml><?xml version="1.0" encoding="utf-8"?>
<a:theme xmlns:a="http://schemas.openxmlformats.org/drawingml/2006/main" name="Manzara">
  <a:themeElements>
    <a:clrScheme name="Manzara">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Manzara">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nzara">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Manzara</Template>
  <TotalTime>9687</TotalTime>
  <Words>997</Words>
  <Application>Microsoft Office PowerPoint</Application>
  <PresentationFormat>Geniş ekran</PresentationFormat>
  <Paragraphs>142</Paragraphs>
  <Slides>21</Slides>
  <Notes>21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21</vt:i4>
      </vt:variant>
    </vt:vector>
  </HeadingPairs>
  <TitlesOfParts>
    <vt:vector size="26" baseType="lpstr">
      <vt:lpstr>Arial</vt:lpstr>
      <vt:lpstr>Calibri</vt:lpstr>
      <vt:lpstr>Century Schoolbook</vt:lpstr>
      <vt:lpstr>Wingdings 2</vt:lpstr>
      <vt:lpstr>Manzara</vt:lpstr>
      <vt:lpstr>Büyük Veriye Giriş</vt:lpstr>
      <vt:lpstr>Büyük Veri </vt:lpstr>
      <vt:lpstr>Big Data Kaynakları</vt:lpstr>
      <vt:lpstr>Büyük Veri Analizi</vt:lpstr>
      <vt:lpstr>Büyük Veri Analitiği Kategorileri</vt:lpstr>
      <vt:lpstr>Büyük Veri Analitiği Kategorileri</vt:lpstr>
      <vt:lpstr>Büyük Veri Analitiği Kategorileri</vt:lpstr>
      <vt:lpstr>Büyük Veri Analitiği Kategorileri</vt:lpstr>
      <vt:lpstr>Big Data Analytics Categories</vt:lpstr>
      <vt:lpstr>Big Data Analytics Categories</vt:lpstr>
      <vt:lpstr>Büyük Veri Uygulamaları</vt:lpstr>
      <vt:lpstr>Eğitimde Büyük Veri</vt:lpstr>
      <vt:lpstr>Sağlıkta Büyük Veri</vt:lpstr>
      <vt:lpstr>Toplumun Refahında Büyük Veri</vt:lpstr>
      <vt:lpstr>Eğlence ve Medya’da Büyük Veri</vt:lpstr>
      <vt:lpstr>Hava Durumu’nda Büyük Veri</vt:lpstr>
      <vt:lpstr>Ulaşımda Büyük Veri</vt:lpstr>
      <vt:lpstr>Bankacılıkta Büyük Veri</vt:lpstr>
      <vt:lpstr>Büyük Verinin Zorlukları</vt:lpstr>
      <vt:lpstr>Big Data Challenges</vt:lpstr>
      <vt:lpstr>Büyük Veri Nasıl İşlenir?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Büyük Veri</dc:title>
  <dc:creator>nurbanu oğur</dc:creator>
  <cp:lastModifiedBy>nurbanu oğur</cp:lastModifiedBy>
  <cp:revision>82</cp:revision>
  <dcterms:created xsi:type="dcterms:W3CDTF">2023-08-24T11:17:47Z</dcterms:created>
  <dcterms:modified xsi:type="dcterms:W3CDTF">2023-10-18T14:17:37Z</dcterms:modified>
</cp:coreProperties>
</file>